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0" r:id="rId4"/>
    <p:sldMasterId id="2147483819" r:id="rId5"/>
  </p:sldMasterIdLst>
  <p:notesMasterIdLst>
    <p:notesMasterId r:id="rId17"/>
  </p:notesMasterIdLst>
  <p:handoutMasterIdLst>
    <p:handoutMasterId r:id="rId18"/>
  </p:handoutMasterIdLst>
  <p:sldIdLst>
    <p:sldId id="919" r:id="rId6"/>
    <p:sldId id="2147472804" r:id="rId7"/>
    <p:sldId id="2147472806" r:id="rId8"/>
    <p:sldId id="2147472812" r:id="rId9"/>
    <p:sldId id="2147472802" r:id="rId10"/>
    <p:sldId id="2147472809" r:id="rId11"/>
    <p:sldId id="2147472770" r:id="rId12"/>
    <p:sldId id="2147472808" r:id="rId13"/>
    <p:sldId id="2147472776" r:id="rId14"/>
    <p:sldId id="2147472811" r:id="rId15"/>
    <p:sldId id="2147472795" r:id="rId16"/>
  </p:sldIdLst>
  <p:sldSz cx="9144000" cy="5143500" type="screen16x9"/>
  <p:notesSz cx="6797675" cy="9926638"/>
  <p:custDataLst>
    <p:tags r:id="rId19"/>
  </p:custDataLst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483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7" pos="3853" userDrawn="1">
          <p15:clr>
            <a:srgbClr val="A4A3A4"/>
          </p15:clr>
        </p15:guide>
        <p15:guide id="8" orient="horz" pos="585" userDrawn="1">
          <p15:clr>
            <a:srgbClr val="A4A3A4"/>
          </p15:clr>
        </p15:guide>
        <p15:guide id="9" pos="5509" userDrawn="1">
          <p15:clr>
            <a:srgbClr val="A4A3A4"/>
          </p15:clr>
        </p15:guide>
        <p15:guide id="10" pos="431" userDrawn="1">
          <p15:clr>
            <a:srgbClr val="A4A3A4"/>
          </p15:clr>
        </p15:guide>
        <p15:guide id="11" orient="horz" pos="1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B23F45-9DEF-A807-50F6-C460BF41B661}" name="Yasmine Suter (Contractor)" initials="YS(" userId="S::yasmine.suter@vita.ch::95ec0e13-4a2c-4d4c-b8a5-68f992557509" providerId="AD"/>
  <p188:author id="{19B6818C-5021-2E7D-3DE4-FF1FC4A7D66C}" name="Markus Leuthard (Contractor)" initials="ML(" userId="S::markus.leuthard@vita.ch::dc5f8593-f144-48b0-ac45-22e80a5d4ae9" providerId="AD"/>
  <p188:author id="{4C612EA9-D773-4A7E-4DA6-012F982D9EA6}" name="Beatrice Stadler (Contractor)" initials="BS(" userId="S::beatrice.stadler@vita.ch::800c129c-3066-45a5-8d65-dbc7c00be67a" providerId="AD"/>
  <p188:author id="{18E943B3-6735-87C2-8A4A-FB3CCE06D6F4}" name="Monica Lamas (Contractor)" initials="ML(" userId="S::monica.lamas@vita.ch::b7af96c7-27cb-4d77-9a54-344da5e0f8e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nuel Gerhard" initials="MG" lastIdx="2" clrIdx="0"/>
  <p:cmAuthor id="1" name="Andreas Pernter" initials="AP" lastIdx="45" clrIdx="1"/>
  <p:cmAuthor id="2" name="Anna Raschle" initials="AR" lastIdx="10" clrIdx="2"/>
  <p:cmAuthor id="3" name="Cunidi Roth Stella" initials="CRS" lastIdx="4" clrIdx="3"/>
  <p:cmAuthor id="4" name="Darko Tolic" initials="DT" lastIdx="64" clrIdx="4"/>
  <p:cmAuthor id="5" name="Jonas Hubacher" initials="JH" lastIdx="11" clrIdx="5"/>
  <p:cmAuthor id="6" name="Yasmine Suter" initials="YS" lastIdx="4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3F1"/>
    <a:srgbClr val="FFFFFF"/>
    <a:srgbClr val="E5165C"/>
    <a:srgbClr val="E89090"/>
    <a:srgbClr val="E4E7ED"/>
    <a:srgbClr val="F2F2F2"/>
    <a:srgbClr val="EFEAED"/>
    <a:srgbClr val="CACD5E"/>
    <a:srgbClr val="81B6D2"/>
    <a:srgbClr val="104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7685E7-E63F-4009-B969-7A8F839E7E6B}" v="6" dt="2024-03-12T08:42:55.271"/>
    <p1510:client id="{FD1EFA51-E57B-7D0C-EC5A-FECA90717558}" v="23" dt="2024-03-12T19:59:33.6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72"/>
      </p:cViewPr>
      <p:guideLst>
        <p:guide orient="horz" pos="2483"/>
        <p:guide pos="340"/>
        <p:guide pos="3853"/>
        <p:guide orient="horz" pos="585"/>
        <p:guide pos="5509"/>
        <p:guide pos="431"/>
        <p:guide orient="horz" pos="16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792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5" y="2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2B9DEA41-3216-3D4E-B67D-35C3FCA1C888}" type="datetimeFigureOut">
              <a:rPr lang="de-DE" smtClean="0"/>
              <a:t>27.03.2024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428585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5" y="9428585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E765AE81-F9B6-B44E-AAB9-81F7D42ADF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72980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5" y="2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7345D0C5-9FA3-DA48-8BE1-1D36B3B23F79}" type="datetimeFigureOut">
              <a:rPr lang="de-DE" smtClean="0"/>
              <a:t>27.03.2024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4" tIns="45712" rIns="91424" bIns="45712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424" tIns="45712" rIns="91424" bIns="45712" rtlCol="0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D3BC613D-265E-3541-B6BE-2A8793D108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668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C613D-265E-3541-B6BE-2A8793D108F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9991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C613D-265E-3541-B6BE-2A8793D108F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6172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C613D-265E-3541-B6BE-2A8793D108F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6172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C613D-265E-3541-B6BE-2A8793D108F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181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C613D-265E-3541-B6BE-2A8793D108F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6907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C613D-265E-3541-B6BE-2A8793D108F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1433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C613D-265E-3541-B6BE-2A8793D108F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5966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C613D-265E-3541-B6BE-2A8793D108F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323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Mann enthält.&#10;&#10;Automatisch generierte Beschreibung">
            <a:extLst>
              <a:ext uri="{FF2B5EF4-FFF2-40B4-BE49-F238E27FC236}">
                <a16:creationId xmlns:a16="http://schemas.microsoft.com/office/drawing/2014/main" id="{963A4BD5-A8A5-742F-6E80-A14D4E20D6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4"/>
            <a:ext cx="9144000" cy="51428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59797" y="3121200"/>
            <a:ext cx="4220845" cy="626258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0" indent="7144" algn="l">
              <a:tabLst/>
              <a:defRPr sz="2400" b="0" i="0" baseline="0">
                <a:solidFill>
                  <a:schemeClr val="bg1"/>
                </a:solidFill>
              </a:defRPr>
            </a:lvl1pPr>
          </a:lstStyle>
          <a:p>
            <a:r>
              <a:rPr lang="de-CH"/>
              <a:t>Präsentationstitel auf </a:t>
            </a:r>
            <a:br>
              <a:rPr lang="de-CH"/>
            </a:br>
            <a:r>
              <a:rPr lang="de-CH"/>
              <a:t>maximal zwei Zeilen</a:t>
            </a:r>
            <a:endParaRPr lang="de-DE"/>
          </a:p>
        </p:txBody>
      </p:sp>
      <p:sp>
        <p:nvSpPr>
          <p:cNvPr id="17" name="Textplatzhalt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59797" y="3888000"/>
            <a:ext cx="4008007" cy="183026"/>
          </a:xfrm>
          <a:prstGeom prst="rect">
            <a:avLst/>
          </a:prstGeom>
        </p:spPr>
        <p:txBody>
          <a:bodyPr vert="horz" wrap="none" lIns="0" tIns="0" rIns="0" bIns="0" anchor="ctr" anchorCtr="0">
            <a:noAutofit/>
          </a:bodyPr>
          <a:lstStyle>
            <a:lvl1pPr marL="0" indent="0">
              <a:buFontTx/>
              <a:buNone/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de-CH"/>
              <a:t>Untertitel auf einer Zeile</a:t>
            </a:r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FA8793EA-7C90-DD59-D0DE-9247C605E6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00" y="360000"/>
            <a:ext cx="1440000" cy="777600"/>
          </a:xfrm>
          <a:prstGeom prst="rect">
            <a:avLst/>
          </a:prstGeom>
        </p:spPr>
      </p:pic>
      <p:pic>
        <p:nvPicPr>
          <p:cNvPr id="8" name="Bild 15">
            <a:extLst>
              <a:ext uri="{FF2B5EF4-FFF2-40B4-BE49-F238E27FC236}">
                <a16:creationId xmlns:a16="http://schemas.microsoft.com/office/drawing/2014/main" id="{F7D45135-F559-601D-B0C2-D78522685B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676777" y="4508383"/>
            <a:ext cx="5107223" cy="41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51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519AD1C-532C-C0B2-3224-B658610687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4"/>
            <a:ext cx="9144000" cy="51428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59797" y="3121200"/>
            <a:ext cx="4220845" cy="626258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0" indent="7144" algn="l">
              <a:tabLst/>
              <a:defRPr sz="2400" b="0" i="0" baseline="0">
                <a:solidFill>
                  <a:schemeClr val="bg1"/>
                </a:solidFill>
              </a:defRPr>
            </a:lvl1pPr>
          </a:lstStyle>
          <a:p>
            <a:r>
              <a:rPr lang="de-CH"/>
              <a:t>Präsentationstitel auf </a:t>
            </a:r>
            <a:br>
              <a:rPr lang="de-CH"/>
            </a:br>
            <a:r>
              <a:rPr lang="de-CH"/>
              <a:t>maximal zwei Zeilen</a:t>
            </a:r>
            <a:endParaRPr lang="de-DE"/>
          </a:p>
        </p:txBody>
      </p:sp>
      <p:sp>
        <p:nvSpPr>
          <p:cNvPr id="17" name="Textplatzhalt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59797" y="3888000"/>
            <a:ext cx="4008007" cy="183026"/>
          </a:xfrm>
          <a:prstGeom prst="rect">
            <a:avLst/>
          </a:prstGeom>
        </p:spPr>
        <p:txBody>
          <a:bodyPr vert="horz" wrap="none" lIns="0" tIns="0" rIns="0" bIns="0" anchor="ctr" anchorCtr="0">
            <a:noAutofit/>
          </a:bodyPr>
          <a:lstStyle>
            <a:lvl1pPr marL="0" indent="0">
              <a:buFontTx/>
              <a:buNone/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de-CH"/>
              <a:t>Untertitel auf einer Zeile</a:t>
            </a:r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FA8793EA-7C90-DD59-D0DE-9247C605E6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00" y="360000"/>
            <a:ext cx="1440000" cy="777600"/>
          </a:xfrm>
          <a:prstGeom prst="rect">
            <a:avLst/>
          </a:prstGeom>
        </p:spPr>
      </p:pic>
      <p:pic>
        <p:nvPicPr>
          <p:cNvPr id="8" name="Bild 15">
            <a:extLst>
              <a:ext uri="{FF2B5EF4-FFF2-40B4-BE49-F238E27FC236}">
                <a16:creationId xmlns:a16="http://schemas.microsoft.com/office/drawing/2014/main" id="{F7D45135-F559-601D-B0C2-D78522685B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676777" y="4508383"/>
            <a:ext cx="5107223" cy="41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65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Im Haus, Mann enthält.&#10;&#10;Automatisch generierte Beschreibung">
            <a:extLst>
              <a:ext uri="{FF2B5EF4-FFF2-40B4-BE49-F238E27FC236}">
                <a16:creationId xmlns:a16="http://schemas.microsoft.com/office/drawing/2014/main" id="{5E9B587B-8BFC-2EC9-34A7-456545754C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4"/>
            <a:ext cx="9144000" cy="514287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69499A8-8E53-8842-AB2E-7090105C9A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0"/>
            <a:ext cx="9140649" cy="514098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59797" y="3121200"/>
            <a:ext cx="4220845" cy="626258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0" indent="7144" algn="l">
              <a:tabLst/>
              <a:defRPr sz="2400" b="0" i="0" baseline="0">
                <a:solidFill>
                  <a:schemeClr val="bg1"/>
                </a:solidFill>
              </a:defRPr>
            </a:lvl1pPr>
          </a:lstStyle>
          <a:p>
            <a:r>
              <a:rPr lang="de-CH"/>
              <a:t>Präsentationstitel auf </a:t>
            </a:r>
            <a:br>
              <a:rPr lang="de-CH"/>
            </a:br>
            <a:r>
              <a:rPr lang="de-CH"/>
              <a:t>maximal zwei Zeilen</a:t>
            </a:r>
            <a:endParaRPr lang="de-DE"/>
          </a:p>
        </p:txBody>
      </p:sp>
      <p:sp>
        <p:nvSpPr>
          <p:cNvPr id="17" name="Textplatzhalt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59797" y="3888000"/>
            <a:ext cx="4008007" cy="183026"/>
          </a:xfrm>
          <a:prstGeom prst="rect">
            <a:avLst/>
          </a:prstGeom>
        </p:spPr>
        <p:txBody>
          <a:bodyPr vert="horz" wrap="none" lIns="0" tIns="0" rIns="0" bIns="0" anchor="ctr" anchorCtr="0">
            <a:noAutofit/>
          </a:bodyPr>
          <a:lstStyle>
            <a:lvl1pPr marL="0" indent="0">
              <a:buFontTx/>
              <a:buNone/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de-CH"/>
              <a:t>Untertitel auf einer Zeile</a:t>
            </a:r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FA8793EA-7C90-DD59-D0DE-9247C605E6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00" y="360000"/>
            <a:ext cx="1440000" cy="777600"/>
          </a:xfrm>
          <a:prstGeom prst="rect">
            <a:avLst/>
          </a:prstGeom>
        </p:spPr>
      </p:pic>
      <p:pic>
        <p:nvPicPr>
          <p:cNvPr id="8" name="Bild 15">
            <a:extLst>
              <a:ext uri="{FF2B5EF4-FFF2-40B4-BE49-F238E27FC236}">
                <a16:creationId xmlns:a16="http://schemas.microsoft.com/office/drawing/2014/main" id="{F7D45135-F559-601D-B0C2-D78522685B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676777" y="4508383"/>
            <a:ext cx="5107223" cy="41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14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8000" y="434578"/>
            <a:ext cx="7182000" cy="211613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>
            <a:lvl1pPr algn="l">
              <a:lnSpc>
                <a:spcPts val="2138"/>
              </a:lnSpc>
              <a:spcBef>
                <a:spcPts val="0"/>
              </a:spcBef>
              <a:defRPr sz="1950" b="1" i="0">
                <a:solidFill>
                  <a:schemeClr val="tx2"/>
                </a:solidFill>
              </a:defRPr>
            </a:lvl1pPr>
          </a:lstStyle>
          <a:p>
            <a:r>
              <a:rPr lang="de-CH"/>
              <a:t>Haupttitelformat bearbeiten</a:t>
            </a:r>
            <a:endParaRPr lang="de-DE"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8" hasCustomPrompt="1"/>
          </p:nvPr>
        </p:nvSpPr>
        <p:spPr>
          <a:xfrm>
            <a:off x="378000" y="1283494"/>
            <a:ext cx="8514000" cy="329803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Font typeface="Symbol" panose="05050102010706020507" pitchFamily="18" charset="2"/>
              <a:buNone/>
              <a:tabLst/>
              <a:defRPr lang="de-DE" sz="1350" dirty="0" smtClean="0"/>
            </a:lvl1pPr>
            <a:lvl2pPr marL="162000" indent="-162000">
              <a:spcBef>
                <a:spcPts val="0"/>
              </a:spcBef>
              <a:spcAft>
                <a:spcPts val="450"/>
              </a:spcAft>
              <a:buFont typeface="Symbol" panose="05050102010706020507" pitchFamily="18" charset="2"/>
              <a:buChar char="-"/>
              <a:tabLst/>
              <a:defRPr lang="de-DE" sz="1350" dirty="0" smtClean="0"/>
            </a:lvl2pPr>
            <a:lvl3pPr marL="324000" indent="-162000">
              <a:spcBef>
                <a:spcPts val="0"/>
              </a:spcBef>
              <a:spcAft>
                <a:spcPts val="450"/>
              </a:spcAft>
              <a:buFont typeface="Symbol" panose="05050102010706020507" pitchFamily="18" charset="2"/>
              <a:buChar char="-"/>
              <a:defRPr lang="de-DE" sz="1350" dirty="0" smtClean="0"/>
            </a:lvl3pPr>
            <a:lvl4pPr marL="486000" indent="-162000" defTabSz="328613">
              <a:spcBef>
                <a:spcPts val="0"/>
              </a:spcBef>
              <a:spcAft>
                <a:spcPts val="450"/>
              </a:spcAft>
              <a:buFont typeface="Symbol" panose="05050102010706020507" pitchFamily="18" charset="2"/>
              <a:buChar char="-"/>
              <a:tabLst/>
              <a:defRPr lang="de-DE" sz="1350" dirty="0" smtClean="0"/>
            </a:lvl4pPr>
            <a:lvl5pPr marL="648000" indent="-162000">
              <a:spcBef>
                <a:spcPts val="0"/>
              </a:spcBef>
              <a:spcAft>
                <a:spcPts val="450"/>
              </a:spcAft>
              <a:buFont typeface="Symbol" panose="05050102010706020507" pitchFamily="18" charset="2"/>
              <a:buChar char="-"/>
              <a:defRPr lang="de-CH" sz="1350" dirty="0"/>
            </a:lvl5pPr>
            <a:lvl6pPr marL="810000" indent="-162000">
              <a:spcBef>
                <a:spcPts val="0"/>
              </a:spcBef>
              <a:spcAft>
                <a:spcPts val="450"/>
              </a:spcAft>
              <a:buFont typeface="Symbol" panose="05050102010706020507" pitchFamily="18" charset="2"/>
              <a:buChar char="-"/>
              <a:tabLst/>
              <a:defRPr sz="1350" baseline="0"/>
            </a:lvl6pPr>
            <a:lvl7pPr marL="972000" indent="-162000">
              <a:spcBef>
                <a:spcPts val="0"/>
              </a:spcBef>
              <a:spcAft>
                <a:spcPts val="450"/>
              </a:spcAft>
              <a:buFont typeface="Symbol" panose="05050102010706020507" pitchFamily="18" charset="2"/>
              <a:buChar char="-"/>
              <a:tabLst/>
              <a:defRPr sz="1350" baseline="0"/>
            </a:lvl7pPr>
            <a:lvl8pPr marL="1134000" indent="-162000">
              <a:spcBef>
                <a:spcPts val="0"/>
              </a:spcBef>
              <a:spcAft>
                <a:spcPts val="450"/>
              </a:spcAft>
              <a:buFont typeface="Symbol" panose="05050102010706020507" pitchFamily="18" charset="2"/>
              <a:buChar char="-"/>
              <a:tabLst/>
              <a:defRPr sz="1350" baseline="0"/>
            </a:lvl8pPr>
            <a:lvl9pPr marL="1296000" indent="-162000">
              <a:spcBef>
                <a:spcPts val="0"/>
              </a:spcBef>
              <a:spcAft>
                <a:spcPts val="450"/>
              </a:spcAft>
              <a:buFont typeface="Symbol" panose="05050102010706020507" pitchFamily="18" charset="2"/>
              <a:buChar char="-"/>
              <a:tabLst/>
              <a:defRPr sz="1350" baseline="0"/>
            </a:lvl9pPr>
          </a:lstStyle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  <a:p>
            <a:pPr lvl="5"/>
            <a:r>
              <a:rPr lang="de-CH" noProof="0"/>
              <a:t>Sechste Ebene</a:t>
            </a:r>
          </a:p>
          <a:p>
            <a:pPr lvl="6"/>
            <a:r>
              <a:rPr lang="de-CH" noProof="0"/>
              <a:t>Siebte Ebene</a:t>
            </a:r>
          </a:p>
          <a:p>
            <a:pPr lvl="7"/>
            <a:r>
              <a:rPr lang="de-CH" noProof="0"/>
              <a:t>Achte Ebene</a:t>
            </a:r>
          </a:p>
          <a:p>
            <a:pPr lvl="8"/>
            <a:r>
              <a:rPr lang="de-CH" noProof="0"/>
              <a:t>Neunte Ebene</a:t>
            </a:r>
          </a:p>
          <a:p>
            <a:pPr lvl="8"/>
            <a:endParaRPr lang="de-CH" noProof="0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78000" y="691200"/>
            <a:ext cx="7182000" cy="234524"/>
          </a:xfrm>
        </p:spPr>
        <p:txBody>
          <a:bodyPr wrap="non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950">
                <a:solidFill>
                  <a:schemeClr val="tx2"/>
                </a:solidFill>
              </a:defRPr>
            </a:lvl1pPr>
            <a:lvl2pPr marL="0" indent="0">
              <a:lnSpc>
                <a:spcPts val="2475"/>
              </a:lnSpc>
              <a:spcBef>
                <a:spcPts val="435"/>
              </a:spcBef>
              <a:buNone/>
              <a:defRPr lang="de-CH" dirty="0" smtClean="0"/>
            </a:lvl2pPr>
            <a:lvl3pPr marL="0" indent="0">
              <a:lnSpc>
                <a:spcPts val="2475"/>
              </a:lnSpc>
              <a:buNone/>
              <a:defRPr lang="de-CH" dirty="0" smtClean="0"/>
            </a:lvl3pPr>
            <a:lvl4pPr marL="0" indent="0">
              <a:lnSpc>
                <a:spcPts val="2475"/>
              </a:lnSpc>
              <a:buNone/>
              <a:defRPr lang="de-CH" dirty="0" smtClean="0"/>
            </a:lvl4pPr>
            <a:lvl5pPr marL="0" indent="0">
              <a:lnSpc>
                <a:spcPts val="2475"/>
              </a:lnSpc>
              <a:buNone/>
              <a:defRPr lang="de-CH" dirty="0" smtClean="0"/>
            </a:lvl5pPr>
            <a:lvl6pPr marL="0" indent="0">
              <a:lnSpc>
                <a:spcPts val="2475"/>
              </a:lnSpc>
              <a:buNone/>
              <a:defRPr lang="de-CH" dirty="0" smtClean="0"/>
            </a:lvl6pPr>
            <a:lvl7pPr marL="0" indent="0">
              <a:lnSpc>
                <a:spcPts val="2475"/>
              </a:lnSpc>
              <a:buNone/>
              <a:defRPr lang="de-CH" dirty="0" smtClean="0"/>
            </a:lvl7pPr>
            <a:lvl9pPr>
              <a:defRPr lang="de-CH" dirty="0" smtClean="0"/>
            </a:lvl9pPr>
          </a:lstStyle>
          <a:p>
            <a:pPr lvl="0"/>
            <a:r>
              <a:rPr lang="de-CH"/>
              <a:t>Untertitelformat Inhaltsverzeichnis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85B6403-DF24-6D4D-91AC-3A39EBBC5C90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378000" y="4833001"/>
            <a:ext cx="1080000" cy="113400"/>
          </a:xfrm>
        </p:spPr>
        <p:txBody>
          <a:bodyPr/>
          <a:lstStyle/>
          <a:p>
            <a:r>
              <a:rPr lang="de-DE"/>
              <a:t>29.  Januar 2024</a:t>
            </a:r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D69F99B-0376-9A46-A28C-551BC5D60C8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CH"/>
              <a:t>Nachhaltigkeit für Supportfunktionen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1665848-2B90-DA42-954E-7FFEA857C42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8172000" y="4833000"/>
            <a:ext cx="720000" cy="113400"/>
          </a:xfrm>
        </p:spPr>
        <p:txBody>
          <a:bodyPr lIns="0" tIns="0" bIns="0" anchor="t" anchorCtr="0"/>
          <a:lstStyle/>
          <a:p>
            <a:fld id="{239A47F7-D776-45A1-8C0C-B53A3FC537E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84313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01">
          <p15:clr>
            <a:srgbClr val="FBAE40"/>
          </p15:clr>
        </p15:guide>
        <p15:guide id="2" pos="234">
          <p15:clr>
            <a:srgbClr val="FBAE40"/>
          </p15:clr>
        </p15:guide>
        <p15:guide id="3" orient="horz" pos="272">
          <p15:clr>
            <a:srgbClr val="FBAE40"/>
          </p15:clr>
        </p15:guide>
        <p15:guide id="4" orient="horz" pos="805">
          <p15:clr>
            <a:srgbClr val="FBAE40"/>
          </p15:clr>
        </p15:guide>
        <p15:guide id="5" orient="horz" pos="2890">
          <p15:clr>
            <a:srgbClr val="FBAE40"/>
          </p15:clr>
        </p15:guide>
        <p15:guide id="6" orient="horz" pos="584">
          <p15:clr>
            <a:srgbClr val="FBAE40"/>
          </p15:clr>
        </p15:guide>
        <p15:guide id="7" pos="2835">
          <p15:clr>
            <a:srgbClr val="FBAE40"/>
          </p15:clr>
        </p15:guide>
        <p15:guide id="8" pos="292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401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Mann enthält.&#10;&#10;Automatisch generierte Beschreibung">
            <a:extLst>
              <a:ext uri="{FF2B5EF4-FFF2-40B4-BE49-F238E27FC236}">
                <a16:creationId xmlns:a16="http://schemas.microsoft.com/office/drawing/2014/main" id="{963A4BD5-A8A5-742F-6E80-A14D4E20D6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4"/>
            <a:ext cx="9144000" cy="51428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59797" y="3121200"/>
            <a:ext cx="4220845" cy="626258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0" indent="7144" algn="l">
              <a:tabLst/>
              <a:defRPr sz="2400" b="0" i="0" baseline="0">
                <a:solidFill>
                  <a:schemeClr val="bg1"/>
                </a:solidFill>
              </a:defRPr>
            </a:lvl1pPr>
          </a:lstStyle>
          <a:p>
            <a:r>
              <a:rPr lang="de-CH"/>
              <a:t>Präsentationstitel auf </a:t>
            </a:r>
            <a:br>
              <a:rPr lang="de-CH"/>
            </a:br>
            <a:r>
              <a:rPr lang="de-CH"/>
              <a:t>maximal zwei Zeilen</a:t>
            </a:r>
            <a:endParaRPr lang="de-DE"/>
          </a:p>
        </p:txBody>
      </p:sp>
      <p:sp>
        <p:nvSpPr>
          <p:cNvPr id="17" name="Textplatzhalt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59797" y="3888000"/>
            <a:ext cx="4008007" cy="183026"/>
          </a:xfrm>
          <a:prstGeom prst="rect">
            <a:avLst/>
          </a:prstGeom>
        </p:spPr>
        <p:txBody>
          <a:bodyPr vert="horz" wrap="none" lIns="0" tIns="0" rIns="0" bIns="0" anchor="ctr" anchorCtr="0">
            <a:noAutofit/>
          </a:bodyPr>
          <a:lstStyle>
            <a:lvl1pPr marL="0" indent="0">
              <a:buFontTx/>
              <a:buNone/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de-CH"/>
              <a:t>Untertitel auf einer Zeile</a:t>
            </a:r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FA8793EA-7C90-DD59-D0DE-9247C605E6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00" y="360000"/>
            <a:ext cx="1440000" cy="777600"/>
          </a:xfrm>
          <a:prstGeom prst="rect">
            <a:avLst/>
          </a:prstGeom>
        </p:spPr>
      </p:pic>
      <p:pic>
        <p:nvPicPr>
          <p:cNvPr id="8" name="Bild 15">
            <a:extLst>
              <a:ext uri="{FF2B5EF4-FFF2-40B4-BE49-F238E27FC236}">
                <a16:creationId xmlns:a16="http://schemas.microsoft.com/office/drawing/2014/main" id="{F7D45135-F559-601D-B0C2-D78522685B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676777" y="4508383"/>
            <a:ext cx="5107223" cy="41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25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519AD1C-532C-C0B2-3224-B658610687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4"/>
            <a:ext cx="9144000" cy="51428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59797" y="3121200"/>
            <a:ext cx="4220845" cy="626258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0" indent="7144" algn="l">
              <a:tabLst/>
              <a:defRPr sz="2400" b="0" i="0" baseline="0">
                <a:solidFill>
                  <a:schemeClr val="bg1"/>
                </a:solidFill>
              </a:defRPr>
            </a:lvl1pPr>
          </a:lstStyle>
          <a:p>
            <a:r>
              <a:rPr lang="de-CH"/>
              <a:t>Präsentationstitel auf </a:t>
            </a:r>
            <a:br>
              <a:rPr lang="de-CH"/>
            </a:br>
            <a:r>
              <a:rPr lang="de-CH"/>
              <a:t>maximal zwei Zeilen</a:t>
            </a:r>
            <a:endParaRPr lang="de-DE"/>
          </a:p>
        </p:txBody>
      </p:sp>
      <p:sp>
        <p:nvSpPr>
          <p:cNvPr id="17" name="Textplatzhalt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59797" y="3888000"/>
            <a:ext cx="4008007" cy="183026"/>
          </a:xfrm>
          <a:prstGeom prst="rect">
            <a:avLst/>
          </a:prstGeom>
        </p:spPr>
        <p:txBody>
          <a:bodyPr vert="horz" wrap="none" lIns="0" tIns="0" rIns="0" bIns="0" anchor="ctr" anchorCtr="0">
            <a:noAutofit/>
          </a:bodyPr>
          <a:lstStyle>
            <a:lvl1pPr marL="0" indent="0">
              <a:buFontTx/>
              <a:buNone/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de-CH"/>
              <a:t>Untertitel auf einer Zeile</a:t>
            </a:r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FA8793EA-7C90-DD59-D0DE-9247C605E6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00" y="360000"/>
            <a:ext cx="1440000" cy="777600"/>
          </a:xfrm>
          <a:prstGeom prst="rect">
            <a:avLst/>
          </a:prstGeom>
        </p:spPr>
      </p:pic>
      <p:pic>
        <p:nvPicPr>
          <p:cNvPr id="8" name="Bild 15">
            <a:extLst>
              <a:ext uri="{FF2B5EF4-FFF2-40B4-BE49-F238E27FC236}">
                <a16:creationId xmlns:a16="http://schemas.microsoft.com/office/drawing/2014/main" id="{F7D45135-F559-601D-B0C2-D78522685B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676777" y="4508383"/>
            <a:ext cx="5107223" cy="41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75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Im Haus, Mann enthält.&#10;&#10;Automatisch generierte Beschreibung">
            <a:extLst>
              <a:ext uri="{FF2B5EF4-FFF2-40B4-BE49-F238E27FC236}">
                <a16:creationId xmlns:a16="http://schemas.microsoft.com/office/drawing/2014/main" id="{5E9B587B-8BFC-2EC9-34A7-456545754C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4"/>
            <a:ext cx="9144000" cy="514287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69499A8-8E53-8842-AB2E-7090105C9A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0"/>
            <a:ext cx="9140649" cy="514098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59797" y="3121200"/>
            <a:ext cx="4220845" cy="626258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0" indent="7144" algn="l">
              <a:tabLst/>
              <a:defRPr sz="2400" b="0" i="0" baseline="0">
                <a:solidFill>
                  <a:schemeClr val="bg1"/>
                </a:solidFill>
              </a:defRPr>
            </a:lvl1pPr>
          </a:lstStyle>
          <a:p>
            <a:r>
              <a:rPr lang="de-CH"/>
              <a:t>Präsentationstitel auf </a:t>
            </a:r>
            <a:br>
              <a:rPr lang="de-CH"/>
            </a:br>
            <a:r>
              <a:rPr lang="de-CH"/>
              <a:t>maximal zwei Zeilen</a:t>
            </a:r>
            <a:endParaRPr lang="de-DE"/>
          </a:p>
        </p:txBody>
      </p:sp>
      <p:sp>
        <p:nvSpPr>
          <p:cNvPr id="17" name="Textplatzhalt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59797" y="3888000"/>
            <a:ext cx="4008007" cy="183026"/>
          </a:xfrm>
          <a:prstGeom prst="rect">
            <a:avLst/>
          </a:prstGeom>
        </p:spPr>
        <p:txBody>
          <a:bodyPr vert="horz" wrap="none" lIns="0" tIns="0" rIns="0" bIns="0" anchor="ctr" anchorCtr="0">
            <a:noAutofit/>
          </a:bodyPr>
          <a:lstStyle>
            <a:lvl1pPr marL="0" indent="0">
              <a:buFontTx/>
              <a:buNone/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de-CH"/>
              <a:t>Untertitel auf einer Zeile</a:t>
            </a:r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FA8793EA-7C90-DD59-D0DE-9247C605E6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00" y="360000"/>
            <a:ext cx="1440000" cy="777600"/>
          </a:xfrm>
          <a:prstGeom prst="rect">
            <a:avLst/>
          </a:prstGeom>
        </p:spPr>
      </p:pic>
      <p:pic>
        <p:nvPicPr>
          <p:cNvPr id="8" name="Bild 15">
            <a:extLst>
              <a:ext uri="{FF2B5EF4-FFF2-40B4-BE49-F238E27FC236}">
                <a16:creationId xmlns:a16="http://schemas.microsoft.com/office/drawing/2014/main" id="{F7D45135-F559-601D-B0C2-D78522685B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676777" y="4508383"/>
            <a:ext cx="5107223" cy="41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4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anke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4DEB5-4972-4F42-94AA-B714BE15D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29"/>
            <a:ext cx="9143997" cy="5142871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12726B0-70D5-1544-B643-14BFF5E6C6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8000" y="4833001"/>
            <a:ext cx="7024687" cy="113400"/>
          </a:xfrm>
        </p:spPr>
        <p:txBody>
          <a:bodyPr anchor="b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"/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750">
                <a:solidFill>
                  <a:schemeClr val="tx1"/>
                </a:solidFill>
                <a:latin typeface="+mn-lt"/>
                <a:cs typeface="Calibri"/>
              </a:rPr>
              <a:t>Vita Sammelstiftungen | Hagenholzstrasse 60 </a:t>
            </a:r>
            <a:r>
              <a:rPr lang="de-CH" sz="750" baseline="0">
                <a:solidFill>
                  <a:schemeClr val="tx1"/>
                </a:solidFill>
                <a:latin typeface="+mn-lt"/>
                <a:cs typeface="Calibri"/>
              </a:rPr>
              <a:t>| </a:t>
            </a:r>
            <a:r>
              <a:rPr lang="de-CH" sz="750">
                <a:solidFill>
                  <a:schemeClr val="tx1"/>
                </a:solidFill>
                <a:latin typeface="+mn-lt"/>
                <a:cs typeface="Calibri"/>
              </a:rPr>
              <a:t>8050 Zürich | </a:t>
            </a:r>
            <a:r>
              <a:rPr lang="de-CH" sz="750" err="1">
                <a:solidFill>
                  <a:schemeClr val="tx1"/>
                </a:solidFill>
                <a:latin typeface="+mn-lt"/>
                <a:cs typeface="Calibri"/>
              </a:rPr>
              <a:t>www.vita.ch</a:t>
            </a:r>
            <a:endParaRPr lang="de-CH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E4BC580-A6D8-B64D-BE1C-AEB30D4B8E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693737" y="2994422"/>
            <a:ext cx="2698049" cy="4941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189310" indent="0">
              <a:buNone/>
              <a:defRPr/>
            </a:lvl2pPr>
            <a:lvl3pPr marL="406004" indent="0">
              <a:buNone/>
              <a:defRPr/>
            </a:lvl3pPr>
            <a:lvl4pPr marL="636985" indent="0">
              <a:buNone/>
              <a:defRPr/>
            </a:lvl4pPr>
            <a:lvl5pPr marL="834629" indent="0">
              <a:buNone/>
              <a:defRPr/>
            </a:lvl5pPr>
          </a:lstStyle>
          <a:p>
            <a:pPr lvl="0"/>
            <a:r>
              <a:rPr lang="de-CH"/>
              <a:t>Vielen Dank</a:t>
            </a: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90347CB4-BA25-2D95-50D2-7C5E5555CB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252000"/>
            <a:ext cx="1080000" cy="5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13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77999" y="435600"/>
            <a:ext cx="7178400" cy="212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CH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77999" y="1283494"/>
            <a:ext cx="8514000" cy="331112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  <a:p>
            <a:pPr lvl="4"/>
            <a:endParaRPr lang="de-CH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172000" y="4833000"/>
            <a:ext cx="720000" cy="113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239A47F7-D776-45A1-8C0C-B53A3FC537E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2"/>
          </p:nvPr>
        </p:nvSpPr>
        <p:spPr>
          <a:xfrm>
            <a:off x="378000" y="4833001"/>
            <a:ext cx="1080000" cy="1134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5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29.  Januar 2024</a:t>
            </a:r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618163" y="4833001"/>
            <a:ext cx="4804238" cy="1134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5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r>
              <a:rPr lang="de-CH"/>
              <a:t>Nachhaltigkeit für Supportfunktionen </a:t>
            </a:r>
          </a:p>
        </p:txBody>
      </p:sp>
    </p:spTree>
    <p:extLst>
      <p:ext uri="{BB962C8B-B14F-4D97-AF65-F5344CB8AC3E}">
        <p14:creationId xmlns:p14="http://schemas.microsoft.com/office/powerpoint/2010/main" val="26332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8" r:id="rId5"/>
  </p:sldLayoutIdLst>
  <p:hf hdr="0"/>
  <p:txStyles>
    <p:titleStyle>
      <a:lvl1pPr algn="l" defTabSz="342900" rtl="0" eaLnBrk="1" latinLnBrk="0" hangingPunct="1">
        <a:spcBef>
          <a:spcPct val="0"/>
        </a:spcBef>
        <a:buNone/>
        <a:defRPr sz="195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00025" indent="-200025" algn="l" defTabSz="342900" rtl="0" eaLnBrk="1" latinLnBrk="0" hangingPunct="1">
        <a:spcBef>
          <a:spcPct val="20000"/>
        </a:spcBef>
        <a:buFont typeface="Symbol" panose="05050102010706020507" pitchFamily="18" charset="2"/>
        <a:buChar char="-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06004" indent="-216694" algn="l" defTabSz="342900" rtl="0" eaLnBrk="1" latinLnBrk="0" hangingPunct="1">
        <a:spcBef>
          <a:spcPct val="20000"/>
        </a:spcBef>
        <a:buFont typeface="Symbol" panose="05050102010706020507" pitchFamily="18" charset="2"/>
        <a:buChar char="-"/>
        <a:tabLst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06029" indent="-200025" algn="l" defTabSz="342900" rtl="0" eaLnBrk="1" latinLnBrk="0" hangingPunct="1">
        <a:spcBef>
          <a:spcPct val="20000"/>
        </a:spcBef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8435" indent="-171450" algn="l" defTabSz="342900" rtl="0" eaLnBrk="1" latinLnBrk="0" hangingPunct="1">
        <a:spcBef>
          <a:spcPct val="20000"/>
        </a:spcBef>
        <a:buFont typeface="Symbol" panose="05050102010706020507" pitchFamily="18" charset="2"/>
        <a:buChar char="-"/>
        <a:tabLst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006079" indent="-171450" algn="l" defTabSz="342900" rtl="0" eaLnBrk="1" latinLnBrk="0" hangingPunct="1">
        <a:spcBef>
          <a:spcPct val="20000"/>
        </a:spcBef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77999" y="435600"/>
            <a:ext cx="7178400" cy="212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CH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77999" y="1283494"/>
            <a:ext cx="8514000" cy="331112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  <a:p>
            <a:pPr lvl="4"/>
            <a:endParaRPr lang="de-CH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172000" y="4833000"/>
            <a:ext cx="720000" cy="113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239A47F7-D776-45A1-8C0C-B53A3FC537E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2"/>
          </p:nvPr>
        </p:nvSpPr>
        <p:spPr>
          <a:xfrm>
            <a:off x="378000" y="4833001"/>
            <a:ext cx="1080000" cy="1134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5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29.  Januar 2024</a:t>
            </a:r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618163" y="4833001"/>
            <a:ext cx="4804238" cy="1134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5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r>
              <a:rPr lang="de-CH"/>
              <a:t>Nachhaltigkeit für Supportfunktionen </a:t>
            </a:r>
          </a:p>
        </p:txBody>
      </p:sp>
    </p:spTree>
    <p:extLst>
      <p:ext uri="{BB962C8B-B14F-4D97-AF65-F5344CB8AC3E}">
        <p14:creationId xmlns:p14="http://schemas.microsoft.com/office/powerpoint/2010/main" val="387626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4" r:id="rId4"/>
  </p:sldLayoutIdLst>
  <p:hf hdr="0"/>
  <p:txStyles>
    <p:titleStyle>
      <a:lvl1pPr algn="l" defTabSz="342900" rtl="0" eaLnBrk="1" latinLnBrk="0" hangingPunct="1">
        <a:spcBef>
          <a:spcPct val="0"/>
        </a:spcBef>
        <a:buNone/>
        <a:defRPr sz="195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00025" indent="-200025" algn="l" defTabSz="342900" rtl="0" eaLnBrk="1" latinLnBrk="0" hangingPunct="1">
        <a:spcBef>
          <a:spcPct val="20000"/>
        </a:spcBef>
        <a:buFont typeface="Symbol" panose="05050102010706020507" pitchFamily="18" charset="2"/>
        <a:buChar char="-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06004" indent="-216694" algn="l" defTabSz="342900" rtl="0" eaLnBrk="1" latinLnBrk="0" hangingPunct="1">
        <a:spcBef>
          <a:spcPct val="20000"/>
        </a:spcBef>
        <a:buFont typeface="Symbol" panose="05050102010706020507" pitchFamily="18" charset="2"/>
        <a:buChar char="-"/>
        <a:tabLst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06029" indent="-200025" algn="l" defTabSz="342900" rtl="0" eaLnBrk="1" latinLnBrk="0" hangingPunct="1">
        <a:spcBef>
          <a:spcPct val="20000"/>
        </a:spcBef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8435" indent="-171450" algn="l" defTabSz="342900" rtl="0" eaLnBrk="1" latinLnBrk="0" hangingPunct="1">
        <a:spcBef>
          <a:spcPct val="20000"/>
        </a:spcBef>
        <a:buFont typeface="Symbol" panose="05050102010706020507" pitchFamily="18" charset="2"/>
        <a:buChar char="-"/>
        <a:tabLst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006079" indent="-171450" algn="l" defTabSz="342900" rtl="0" eaLnBrk="1" latinLnBrk="0" hangingPunct="1">
        <a:spcBef>
          <a:spcPct val="20000"/>
        </a:spcBef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18" Type="http://schemas.openxmlformats.org/officeDocument/2006/relationships/image" Target="../media/image41.png"/><Relationship Id="rId3" Type="http://schemas.openxmlformats.org/officeDocument/2006/relationships/image" Target="../media/image2.emf"/><Relationship Id="rId7" Type="http://schemas.openxmlformats.org/officeDocument/2006/relationships/hyperlink" Target="https://flexwork.transparente.ch/" TargetMode="External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5.svg"/><Relationship Id="rId5" Type="http://schemas.openxmlformats.org/officeDocument/2006/relationships/image" Target="../media/image30.png"/><Relationship Id="rId15" Type="http://schemas.openxmlformats.org/officeDocument/2006/relationships/hyperlink" Target="https://www.transparente.ch/de" TargetMode="External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white">
          <a:xfrm>
            <a:off x="451789" y="3121200"/>
            <a:ext cx="4220845" cy="626258"/>
          </a:xfrm>
        </p:spPr>
        <p:txBody>
          <a:bodyPr/>
          <a:lstStyle/>
          <a:p>
            <a:r>
              <a:rPr lang="de-CH" b="0"/>
              <a:t>Von der Pflicht zur Kür –</a:t>
            </a:r>
            <a:br>
              <a:rPr lang="de-CH" b="0"/>
            </a:br>
            <a:r>
              <a:rPr lang="de-CH" b="0"/>
              <a:t>Praxisbeispiele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 bwMode="white">
          <a:xfrm>
            <a:off x="451789" y="3888000"/>
            <a:ext cx="4008007" cy="183026"/>
          </a:xfrm>
        </p:spPr>
        <p:txBody>
          <a:bodyPr/>
          <a:lstStyle/>
          <a:p>
            <a:r>
              <a:rPr lang="de-CH"/>
              <a:t>Yasmine Suter, Werner Wüthrich, Sammelstiftung Vita | 14. März 2024</a:t>
            </a:r>
          </a:p>
        </p:txBody>
      </p:sp>
    </p:spTree>
    <p:extLst>
      <p:ext uri="{BB962C8B-B14F-4D97-AF65-F5344CB8AC3E}">
        <p14:creationId xmlns:p14="http://schemas.microsoft.com/office/powerpoint/2010/main" val="3554540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">
            <a:extLst>
              <a:ext uri="{FF2B5EF4-FFF2-40B4-BE49-F238E27FC236}">
                <a16:creationId xmlns:a16="http://schemas.microsoft.com/office/drawing/2014/main" id="{4ED913A4-F434-1DF1-CB85-9C223BDF471E}"/>
              </a:ext>
            </a:extLst>
          </p:cNvPr>
          <p:cNvSpPr/>
          <p:nvPr/>
        </p:nvSpPr>
        <p:spPr>
          <a:xfrm>
            <a:off x="2817255" y="0"/>
            <a:ext cx="6326745" cy="5143500"/>
          </a:xfrm>
          <a:prstGeom prst="rect">
            <a:avLst/>
          </a:prstGeom>
          <a:solidFill>
            <a:srgbClr val="E4E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DC83BA2C-C7A5-1634-E091-765A8040AAAB}"/>
              </a:ext>
            </a:extLst>
          </p:cNvPr>
          <p:cNvSpPr txBox="1"/>
          <p:nvPr/>
        </p:nvSpPr>
        <p:spPr>
          <a:xfrm>
            <a:off x="138793" y="2114670"/>
            <a:ext cx="2539670" cy="368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lnSpc>
                <a:spcPts val="2138"/>
              </a:lnSpc>
            </a:pPr>
            <a:r>
              <a:rPr lang="de-CH" sz="22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Über uns </a:t>
            </a:r>
          </a:p>
        </p:txBody>
      </p:sp>
      <p:sp>
        <p:nvSpPr>
          <p:cNvPr id="34" name="TextBox 6">
            <a:extLst>
              <a:ext uri="{FF2B5EF4-FFF2-40B4-BE49-F238E27FC236}">
                <a16:creationId xmlns:a16="http://schemas.microsoft.com/office/drawing/2014/main" id="{F4D9348E-F963-BDFA-0601-84DCBEDB18A5}"/>
              </a:ext>
            </a:extLst>
          </p:cNvPr>
          <p:cNvSpPr txBox="1"/>
          <p:nvPr/>
        </p:nvSpPr>
        <p:spPr>
          <a:xfrm>
            <a:off x="138793" y="2483489"/>
            <a:ext cx="25396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defTabSz="342900">
              <a:defRPr sz="16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de-CH">
                <a:solidFill>
                  <a:schemeClr val="tx2"/>
                </a:solidFill>
              </a:rPr>
              <a:t>Die SST Vita </a:t>
            </a:r>
            <a:br>
              <a:rPr lang="de-CH">
                <a:solidFill>
                  <a:schemeClr val="tx2"/>
                </a:solidFill>
              </a:rPr>
            </a:br>
            <a:r>
              <a:rPr lang="de-CH" err="1">
                <a:solidFill>
                  <a:schemeClr val="tx2"/>
                </a:solidFill>
              </a:rPr>
              <a:t>Dienstleistungs</a:t>
            </a:r>
            <a:r>
              <a:rPr lang="de-CH">
                <a:solidFill>
                  <a:schemeClr val="tx2"/>
                </a:solidFill>
              </a:rPr>
              <a:t> AG </a:t>
            </a:r>
            <a:br>
              <a:rPr lang="de-CH">
                <a:solidFill>
                  <a:schemeClr val="tx2"/>
                </a:solidFill>
              </a:rPr>
            </a:br>
            <a:r>
              <a:rPr lang="de-CH">
                <a:solidFill>
                  <a:schemeClr val="tx2"/>
                </a:solidFill>
              </a:rPr>
              <a:t>stellt sich vor </a:t>
            </a:r>
          </a:p>
        </p:txBody>
      </p:sp>
      <p:pic>
        <p:nvPicPr>
          <p:cNvPr id="36" name="Bild 6">
            <a:extLst>
              <a:ext uri="{FF2B5EF4-FFF2-40B4-BE49-F238E27FC236}">
                <a16:creationId xmlns:a16="http://schemas.microsoft.com/office/drawing/2014/main" id="{BE92D390-4615-895D-09DE-746563E52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377" y="259581"/>
            <a:ext cx="562698" cy="303857"/>
          </a:xfrm>
          <a:prstGeom prst="rect">
            <a:avLst/>
          </a:prstGeom>
        </p:spPr>
      </p:pic>
      <p:pic>
        <p:nvPicPr>
          <p:cNvPr id="22" name="Grafik 21" descr="Ein Bild, das Menschliches Gesicht, Person, Lächeln, Kleidung enthält.&#10;&#10;Automatisch generierte Beschreibung">
            <a:extLst>
              <a:ext uri="{FF2B5EF4-FFF2-40B4-BE49-F238E27FC236}">
                <a16:creationId xmlns:a16="http://schemas.microsoft.com/office/drawing/2014/main" id="{614D6D79-5E7D-663C-215D-568BE0691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500" y="1199898"/>
            <a:ext cx="2119572" cy="1414589"/>
          </a:xfrm>
          <a:prstGeom prst="rect">
            <a:avLst/>
          </a:prstGeom>
        </p:spPr>
      </p:pic>
      <p:pic>
        <p:nvPicPr>
          <p:cNvPr id="25" name="Grafik 24" descr="Ein Bild, das Menschliches Gesicht, Person, Kleidung, Lächeln enthält.&#10;&#10;Automatisch generierte Beschreibung">
            <a:extLst>
              <a:ext uri="{FF2B5EF4-FFF2-40B4-BE49-F238E27FC236}">
                <a16:creationId xmlns:a16="http://schemas.microsoft.com/office/drawing/2014/main" id="{0AACBD3E-05F7-0380-D9DE-B74DA62E468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0500" y="3209142"/>
            <a:ext cx="2119571" cy="1413047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6D7C3535-1C50-1DD9-0341-958B2BEF2849}"/>
              </a:ext>
            </a:extLst>
          </p:cNvPr>
          <p:cNvSpPr txBox="1"/>
          <p:nvPr/>
        </p:nvSpPr>
        <p:spPr>
          <a:xfrm>
            <a:off x="5520392" y="1103126"/>
            <a:ext cx="3240000" cy="1608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>
                <a:solidFill>
                  <a:schemeClr val="tx2"/>
                </a:solidFill>
              </a:rPr>
              <a:t>Yasmine</a:t>
            </a:r>
            <a:r>
              <a:rPr lang="de-DE" sz="1200" b="1">
                <a:solidFill>
                  <a:schemeClr val="tx2"/>
                </a:solidFill>
              </a:rPr>
              <a:t> Suter</a:t>
            </a:r>
          </a:p>
          <a:p>
            <a:pPr>
              <a:spcBef>
                <a:spcPts val="300"/>
              </a:spcBef>
            </a:pPr>
            <a:r>
              <a:rPr lang="de-DE" sz="900"/>
              <a:t>Leiterin Marketing und Kommunikation</a:t>
            </a:r>
          </a:p>
          <a:p>
            <a:endParaRPr lang="de-DE" sz="1200"/>
          </a:p>
          <a:p>
            <a:r>
              <a:rPr lang="de-DE" sz="900"/>
              <a:t>Seit März 2017 leitet die studierte Juristin das Team Marketing &amp; Kommunikation der Sammelstiftung Vita. Zuvor baute sie für einen namhaften Versicherer die Arbeitgebermarke auf und arbeitet während mehr als zehn Jahren für verschiedene Marketing- und Kommunikationsagenturen. An der BVG-Thematik reizt sie die hohe Komplexität: Wie kann das Thema möglichst einfach und klar erklärt werden? </a:t>
            </a:r>
            <a:endParaRPr lang="de-CH" sz="120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87C0751-BDA1-90EE-9727-003FF9C3AFB1}"/>
              </a:ext>
            </a:extLst>
          </p:cNvPr>
          <p:cNvSpPr txBox="1"/>
          <p:nvPr/>
        </p:nvSpPr>
        <p:spPr>
          <a:xfrm>
            <a:off x="5520393" y="3111599"/>
            <a:ext cx="3240000" cy="1608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>
                <a:solidFill>
                  <a:schemeClr val="tx2"/>
                </a:solidFill>
              </a:rPr>
              <a:t>Werner Wüthrich</a:t>
            </a:r>
          </a:p>
          <a:p>
            <a:pPr>
              <a:spcBef>
                <a:spcPts val="300"/>
              </a:spcBef>
            </a:pPr>
            <a:r>
              <a:rPr lang="de-DE" sz="900"/>
              <a:t>Geschäftsführer, Sammelstiftung Vita </a:t>
            </a:r>
          </a:p>
          <a:p>
            <a:endParaRPr lang="de-DE" sz="1200"/>
          </a:p>
          <a:p>
            <a:r>
              <a:rPr lang="de-DE" sz="900"/>
              <a:t>Werner Wüthrich ist seit Januar 2017 Geschäftsführer</a:t>
            </a:r>
          </a:p>
          <a:p>
            <a:r>
              <a:rPr lang="de-DE" sz="900"/>
              <a:t>der Sammelstiftung Vita. Nach Abschluss seines Studiums arbeitete er als Delegierter für das IKRK, wechselte </a:t>
            </a:r>
            <a:r>
              <a:rPr lang="de-DE" sz="900" err="1"/>
              <a:t>anschliessend</a:t>
            </a:r>
            <a:r>
              <a:rPr lang="de-DE" sz="900"/>
              <a:t> als Unternehmensberater in die die berufliche Vorsorge. Der diplomierte Pensionskassenleiter war in verschiedenen Funktionen unter anderem im Stiftungsmanagement tätig. Seine Freizeit verbringt er am liebsten in der Natur.</a:t>
            </a:r>
          </a:p>
        </p:txBody>
      </p:sp>
    </p:spTree>
    <p:extLst>
      <p:ext uri="{BB962C8B-B14F-4D97-AF65-F5344CB8AC3E}">
        <p14:creationId xmlns:p14="http://schemas.microsoft.com/office/powerpoint/2010/main" val="1527343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6C838-4136-57FE-1F18-749C512D9C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047" y="3197400"/>
            <a:ext cx="3308147" cy="626258"/>
          </a:xfrm>
        </p:spPr>
        <p:txBody>
          <a:bodyPr/>
          <a:lstStyle/>
          <a:p>
            <a:r>
              <a:rPr lang="en-US" sz="4800" err="1"/>
              <a:t>Vielen</a:t>
            </a:r>
            <a:r>
              <a:rPr lang="en-US" sz="4800"/>
              <a:t> Dank</a:t>
            </a:r>
            <a:endParaRPr lang="de-CH" sz="4800"/>
          </a:p>
        </p:txBody>
      </p:sp>
    </p:spTree>
    <p:extLst>
      <p:ext uri="{BB962C8B-B14F-4D97-AF65-F5344CB8AC3E}">
        <p14:creationId xmlns:p14="http://schemas.microsoft.com/office/powerpoint/2010/main" val="1131581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E7FB98-C011-CD8D-C19D-A17B560FA606}"/>
              </a:ext>
            </a:extLst>
          </p:cNvPr>
          <p:cNvSpPr/>
          <p:nvPr/>
        </p:nvSpPr>
        <p:spPr>
          <a:xfrm>
            <a:off x="2817255" y="0"/>
            <a:ext cx="6326745" cy="5143500"/>
          </a:xfrm>
          <a:prstGeom prst="rect">
            <a:avLst/>
          </a:prstGeom>
          <a:solidFill>
            <a:srgbClr val="E4E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68830D6E-5E28-704A-8590-DD896B009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377" y="259581"/>
            <a:ext cx="562698" cy="303857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5C4FE290-0DBC-8101-761A-97E8423B0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333" y="736707"/>
            <a:ext cx="1801040" cy="238193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19000"/>
              </a:prstClr>
            </a:outerShdw>
          </a:effec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E7521078-246B-F1B2-EBC2-930A4E10A6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82" b="6464"/>
          <a:stretch/>
        </p:blipFill>
        <p:spPr>
          <a:xfrm>
            <a:off x="6494526" y="1554326"/>
            <a:ext cx="1801040" cy="238193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19000"/>
              </a:prst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9F2AEAD4-8B25-1FC9-509C-92769EB6EF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608" b="3608"/>
          <a:stretch/>
        </p:blipFill>
        <p:spPr>
          <a:xfrm>
            <a:off x="6963719" y="2371943"/>
            <a:ext cx="1801039" cy="238193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19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FB7037-6E1E-D135-78EE-FA007901B094}"/>
              </a:ext>
            </a:extLst>
          </p:cNvPr>
          <p:cNvSpPr txBox="1"/>
          <p:nvPr/>
        </p:nvSpPr>
        <p:spPr>
          <a:xfrm>
            <a:off x="138793" y="2114670"/>
            <a:ext cx="2539670" cy="914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lnSpc>
                <a:spcPts val="2138"/>
              </a:lnSpc>
            </a:pPr>
            <a:r>
              <a:rPr lang="de-DE" sz="24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Pflichtdokumente für Vorsorge-einrichtungen</a:t>
            </a:r>
            <a:endParaRPr lang="de-CH" sz="2400" b="1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0D048E-7985-8791-AA80-101B4383D471}"/>
              </a:ext>
            </a:extLst>
          </p:cNvPr>
          <p:cNvSpPr txBox="1"/>
          <p:nvPr/>
        </p:nvSpPr>
        <p:spPr>
          <a:xfrm>
            <a:off x="138793" y="3002328"/>
            <a:ext cx="25396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defTabSz="342900">
              <a:defRPr sz="16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de-DE">
                <a:solidFill>
                  <a:schemeClr val="tx2"/>
                </a:solidFill>
              </a:rPr>
              <a:t>Dokumente, die ohne «Wenn und Aber» publiziert werden müssen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A5E0E08-5B23-6DA7-0064-BF4292DEC6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2835" y="736707"/>
            <a:ext cx="1801041" cy="237707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19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2D52F36-99AA-1268-C67D-F670E2AF94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69" b="4500"/>
          <a:stretch/>
        </p:blipFill>
        <p:spPr>
          <a:xfrm>
            <a:off x="3626100" y="1554326"/>
            <a:ext cx="1801041" cy="238193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19000"/>
              </a:prstClr>
            </a:outerShdw>
          </a:effectLst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113E5EC-A7F6-E8A6-14F4-A9FD3C5E1C6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63" b="6403"/>
          <a:stretch/>
        </p:blipFill>
        <p:spPr>
          <a:xfrm>
            <a:off x="4003027" y="2401615"/>
            <a:ext cx="1801040" cy="237707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1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794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E7FB98-C011-CD8D-C19D-A17B560FA606}"/>
              </a:ext>
            </a:extLst>
          </p:cNvPr>
          <p:cNvSpPr/>
          <p:nvPr/>
        </p:nvSpPr>
        <p:spPr>
          <a:xfrm>
            <a:off x="2817255" y="0"/>
            <a:ext cx="6326745" cy="5143500"/>
          </a:xfrm>
          <a:prstGeom prst="rect">
            <a:avLst/>
          </a:prstGeom>
          <a:solidFill>
            <a:srgbClr val="E4E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68830D6E-5E28-704A-8590-DD896B009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377" y="259581"/>
            <a:ext cx="562698" cy="3038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8448A1-93C2-7D0E-9A2F-D199BE753F56}"/>
              </a:ext>
            </a:extLst>
          </p:cNvPr>
          <p:cNvSpPr txBox="1"/>
          <p:nvPr/>
        </p:nvSpPr>
        <p:spPr>
          <a:xfrm>
            <a:off x="138793" y="2114670"/>
            <a:ext cx="2539670" cy="914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lnSpc>
                <a:spcPts val="2138"/>
              </a:lnSpc>
            </a:pPr>
            <a:r>
              <a:rPr lang="de-DE" sz="24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Drei Berichte mit umfassenden Informationen </a:t>
            </a:r>
            <a:endParaRPr lang="de-CH" sz="2400" b="1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90E376-85D3-5DEA-5EEE-409E17578106}"/>
              </a:ext>
            </a:extLst>
          </p:cNvPr>
          <p:cNvSpPr txBox="1"/>
          <p:nvPr/>
        </p:nvSpPr>
        <p:spPr>
          <a:xfrm>
            <a:off x="138793" y="3002328"/>
            <a:ext cx="25396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defTabSz="342900">
              <a:defRPr sz="16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de-DE">
                <a:solidFill>
                  <a:schemeClr val="tx2"/>
                </a:solidFill>
              </a:rPr>
              <a:t>Berichte werden Ende Juni publiziert, unter anderem auf vita.ch.</a:t>
            </a:r>
          </a:p>
        </p:txBody>
      </p:sp>
      <p:grpSp>
        <p:nvGrpSpPr>
          <p:cNvPr id="19" name="Gruppieren 25">
            <a:extLst>
              <a:ext uri="{FF2B5EF4-FFF2-40B4-BE49-F238E27FC236}">
                <a16:creationId xmlns:a16="http://schemas.microsoft.com/office/drawing/2014/main" id="{4B06542D-7567-9DA2-6DB3-ED1D8979016D}"/>
              </a:ext>
            </a:extLst>
          </p:cNvPr>
          <p:cNvGrpSpPr/>
          <p:nvPr/>
        </p:nvGrpSpPr>
        <p:grpSpPr>
          <a:xfrm>
            <a:off x="6686652" y="759001"/>
            <a:ext cx="1507438" cy="2040432"/>
            <a:chOff x="1200967" y="1484356"/>
            <a:chExt cx="2124000" cy="28749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" name="Grafik 26">
              <a:extLst>
                <a:ext uri="{FF2B5EF4-FFF2-40B4-BE49-F238E27FC236}">
                  <a16:creationId xmlns:a16="http://schemas.microsoft.com/office/drawing/2014/main" id="{D27B5C97-EB86-F482-E1D8-5138457E6743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l="1090" t="160" b="1000"/>
            <a:stretch/>
          </p:blipFill>
          <p:spPr>
            <a:xfrm>
              <a:off x="1200967" y="1484356"/>
              <a:ext cx="2124000" cy="2874993"/>
            </a:xfrm>
            <a:prstGeom prst="rect">
              <a:avLst/>
            </a:prstGeom>
            <a:solidFill>
              <a:srgbClr val="904675"/>
            </a:solidFill>
            <a:effectLst/>
          </p:spPr>
        </p:pic>
        <p:sp>
          <p:nvSpPr>
            <p:cNvPr id="21" name="Rechteck 27">
              <a:extLst>
                <a:ext uri="{FF2B5EF4-FFF2-40B4-BE49-F238E27FC236}">
                  <a16:creationId xmlns:a16="http://schemas.microsoft.com/office/drawing/2014/main" id="{B2BF90A1-5FEB-AEE7-B227-8B8AF91E233D}"/>
                </a:ext>
              </a:extLst>
            </p:cNvPr>
            <p:cNvSpPr/>
            <p:nvPr/>
          </p:nvSpPr>
          <p:spPr bwMode="auto">
            <a:xfrm>
              <a:off x="2465533" y="3363838"/>
              <a:ext cx="288031" cy="266201"/>
            </a:xfrm>
            <a:prstGeom prst="rect">
              <a:avLst/>
            </a:prstGeom>
            <a:solidFill>
              <a:srgbClr val="9E447D"/>
            </a:solidFill>
            <a:ln w="9525" algn="ctr">
              <a:noFill/>
              <a:round/>
              <a:headEnd/>
              <a:tailEnd/>
            </a:ln>
          </p:spPr>
          <p:txBody>
            <a:bodyPr wrap="none" rtlCol="0" anchor="ctr">
              <a:normAutofit fontScale="77500" lnSpcReduction="20000"/>
            </a:bodyPr>
            <a:lstStyle/>
            <a:p>
              <a:pPr algn="ctr" defTabSz="914400"/>
              <a:r>
                <a:rPr lang="de-CH" sz="900">
                  <a:solidFill>
                    <a:schemeClr val="bg1"/>
                  </a:solidFill>
                </a:rPr>
                <a:t>2023</a:t>
              </a:r>
            </a:p>
          </p:txBody>
        </p:sp>
      </p:grpSp>
      <p:grpSp>
        <p:nvGrpSpPr>
          <p:cNvPr id="16" name="Gruppieren 10">
            <a:extLst>
              <a:ext uri="{FF2B5EF4-FFF2-40B4-BE49-F238E27FC236}">
                <a16:creationId xmlns:a16="http://schemas.microsoft.com/office/drawing/2014/main" id="{9BCC2D59-D89A-D701-C911-0F08A885DDAD}"/>
              </a:ext>
            </a:extLst>
          </p:cNvPr>
          <p:cNvGrpSpPr/>
          <p:nvPr/>
        </p:nvGrpSpPr>
        <p:grpSpPr>
          <a:xfrm>
            <a:off x="5081883" y="986988"/>
            <a:ext cx="1510259" cy="2040432"/>
            <a:chOff x="3571261" y="1469545"/>
            <a:chExt cx="2124000" cy="28696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Grafik 18">
              <a:extLst>
                <a:ext uri="{FF2B5EF4-FFF2-40B4-BE49-F238E27FC236}">
                  <a16:creationId xmlns:a16="http://schemas.microsoft.com/office/drawing/2014/main" id="{833F0162-9094-DACA-25C2-782F1CF869F8}"/>
                </a:ext>
              </a:extLst>
            </p:cNvPr>
            <p:cNvPicPr>
              <a:picLocks/>
            </p:cNvPicPr>
            <p:nvPr/>
          </p:nvPicPr>
          <p:blipFill rotWithShape="1">
            <a:blip r:embed="rId5"/>
            <a:srcRect l="1504"/>
            <a:stretch/>
          </p:blipFill>
          <p:spPr>
            <a:xfrm>
              <a:off x="3571261" y="1469545"/>
              <a:ext cx="2124000" cy="2869624"/>
            </a:xfrm>
            <a:prstGeom prst="rect">
              <a:avLst/>
            </a:prstGeom>
            <a:solidFill>
              <a:srgbClr val="904675"/>
            </a:solidFill>
            <a:effectLst/>
          </p:spPr>
        </p:pic>
        <p:sp>
          <p:nvSpPr>
            <p:cNvPr id="18" name="Rechteck 28">
              <a:extLst>
                <a:ext uri="{FF2B5EF4-FFF2-40B4-BE49-F238E27FC236}">
                  <a16:creationId xmlns:a16="http://schemas.microsoft.com/office/drawing/2014/main" id="{B0822E5A-B9B6-9C77-FF51-EF8F83B7B9C8}"/>
                </a:ext>
              </a:extLst>
            </p:cNvPr>
            <p:cNvSpPr/>
            <p:nvPr/>
          </p:nvSpPr>
          <p:spPr bwMode="auto">
            <a:xfrm>
              <a:off x="4945588" y="3367733"/>
              <a:ext cx="288031" cy="266201"/>
            </a:xfrm>
            <a:prstGeom prst="rect">
              <a:avLst/>
            </a:prstGeom>
            <a:solidFill>
              <a:srgbClr val="9E447D"/>
            </a:solidFill>
            <a:ln w="9525" algn="ctr">
              <a:noFill/>
              <a:round/>
              <a:headEnd/>
              <a:tailEnd/>
            </a:ln>
          </p:spPr>
          <p:txBody>
            <a:bodyPr wrap="none" rtlCol="0" anchor="ctr">
              <a:normAutofit fontScale="77500" lnSpcReduction="20000"/>
            </a:bodyPr>
            <a:lstStyle/>
            <a:p>
              <a:pPr algn="ctr" defTabSz="914400"/>
              <a:r>
                <a:rPr lang="de-CH" sz="900">
                  <a:solidFill>
                    <a:schemeClr val="bg1"/>
                  </a:solidFill>
                </a:rPr>
                <a:t>2023</a:t>
              </a:r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1623AD3C-70BB-612E-19D8-C5EA57DD8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8288" y="2499969"/>
            <a:ext cx="1656726" cy="2246409"/>
          </a:xfrm>
          <a:prstGeom prst="rect">
            <a:avLst/>
          </a:prstGeom>
          <a:solidFill>
            <a:srgbClr val="90467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73EA2A8-CE6B-C5A2-B649-5670C9F17DC1}"/>
              </a:ext>
            </a:extLst>
          </p:cNvPr>
          <p:cNvGrpSpPr/>
          <p:nvPr/>
        </p:nvGrpSpPr>
        <p:grpSpPr>
          <a:xfrm>
            <a:off x="3438910" y="1194376"/>
            <a:ext cx="1501754" cy="2036277"/>
            <a:chOff x="3097258" y="1775601"/>
            <a:chExt cx="2000193" cy="27121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" name="Grafik 23">
              <a:extLst>
                <a:ext uri="{FF2B5EF4-FFF2-40B4-BE49-F238E27FC236}">
                  <a16:creationId xmlns:a16="http://schemas.microsoft.com/office/drawing/2014/main" id="{BC8B1FEB-4732-8DF8-0F8E-06ED84DE7A2B}"/>
                </a:ext>
              </a:extLst>
            </p:cNvPr>
            <p:cNvPicPr>
              <a:picLocks/>
            </p:cNvPicPr>
            <p:nvPr/>
          </p:nvPicPr>
          <p:blipFill rotWithShape="1">
            <a:blip r:embed="rId7"/>
            <a:srcRect t="-94" b="2201"/>
            <a:stretch/>
          </p:blipFill>
          <p:spPr>
            <a:xfrm>
              <a:off x="3097258" y="1775601"/>
              <a:ext cx="2000193" cy="2712126"/>
            </a:xfrm>
            <a:prstGeom prst="rect">
              <a:avLst/>
            </a:prstGeom>
            <a:solidFill>
              <a:srgbClr val="904675"/>
            </a:solidFill>
            <a:effectLst/>
          </p:spPr>
        </p:pic>
        <p:sp>
          <p:nvSpPr>
            <p:cNvPr id="14" name="Rechteck 24">
              <a:extLst>
                <a:ext uri="{FF2B5EF4-FFF2-40B4-BE49-F238E27FC236}">
                  <a16:creationId xmlns:a16="http://schemas.microsoft.com/office/drawing/2014/main" id="{EBE94C71-6B71-CED0-C2B8-D2D42F916D48}"/>
                </a:ext>
              </a:extLst>
            </p:cNvPr>
            <p:cNvSpPr/>
            <p:nvPr/>
          </p:nvSpPr>
          <p:spPr bwMode="auto">
            <a:xfrm>
              <a:off x="4177061" y="3599954"/>
              <a:ext cx="271242" cy="250684"/>
            </a:xfrm>
            <a:prstGeom prst="rect">
              <a:avLst/>
            </a:prstGeom>
            <a:solidFill>
              <a:srgbClr val="904675"/>
            </a:solidFill>
            <a:ln w="9525" algn="ctr">
              <a:solidFill>
                <a:srgbClr val="904675"/>
              </a:solidFill>
              <a:round/>
              <a:headEnd/>
              <a:tailEnd/>
            </a:ln>
          </p:spPr>
          <p:txBody>
            <a:bodyPr wrap="none" rtlCol="0" anchor="ctr">
              <a:normAutofit fontScale="77500" lnSpcReduction="20000"/>
            </a:bodyPr>
            <a:lstStyle/>
            <a:p>
              <a:pPr algn="ctr" defTabSz="914400"/>
              <a:r>
                <a:rPr lang="de-CH" sz="900">
                  <a:solidFill>
                    <a:schemeClr val="bg1"/>
                  </a:solidFill>
                </a:rPr>
                <a:t>2023</a:t>
              </a:r>
            </a:p>
          </p:txBody>
        </p:sp>
        <p:sp>
          <p:nvSpPr>
            <p:cNvPr id="15" name="Rechteck 8">
              <a:extLst>
                <a:ext uri="{FF2B5EF4-FFF2-40B4-BE49-F238E27FC236}">
                  <a16:creationId xmlns:a16="http://schemas.microsoft.com/office/drawing/2014/main" id="{5C5818C2-1D7D-BB6D-0B25-5D048FC44F65}"/>
                </a:ext>
              </a:extLst>
            </p:cNvPr>
            <p:cNvSpPr/>
            <p:nvPr/>
          </p:nvSpPr>
          <p:spPr bwMode="auto">
            <a:xfrm>
              <a:off x="4097355" y="2813559"/>
              <a:ext cx="332057" cy="9610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rtlCol="0" anchor="ctr">
              <a:normAutofit fontScale="25000" lnSpcReduction="20000"/>
            </a:bodyPr>
            <a:lstStyle/>
            <a:p>
              <a:pPr algn="ctr" defTabSz="914400"/>
              <a:endParaRPr lang="de-CH" sz="1400" b="1"/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534620F3-E758-D429-C3B9-A498F4B76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4701" y="2723254"/>
            <a:ext cx="1670221" cy="2264927"/>
          </a:xfrm>
          <a:prstGeom prst="rect">
            <a:avLst/>
          </a:prstGeom>
          <a:solidFill>
            <a:srgbClr val="90467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601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12D61515-4962-B615-035F-6FB2B4C1C5BA}"/>
              </a:ext>
            </a:extLst>
          </p:cNvPr>
          <p:cNvSpPr/>
          <p:nvPr/>
        </p:nvSpPr>
        <p:spPr>
          <a:xfrm>
            <a:off x="2817255" y="0"/>
            <a:ext cx="6326745" cy="5143500"/>
          </a:xfrm>
          <a:prstGeom prst="rect">
            <a:avLst/>
          </a:prstGeom>
          <a:solidFill>
            <a:srgbClr val="E4E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883BBBEA-3A33-9C15-88EF-E288968FA25D}"/>
              </a:ext>
            </a:extLst>
          </p:cNvPr>
          <p:cNvSpPr txBox="1"/>
          <p:nvPr/>
        </p:nvSpPr>
        <p:spPr>
          <a:xfrm>
            <a:off x="138793" y="2341456"/>
            <a:ext cx="2539670" cy="6381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342900">
              <a:lnSpc>
                <a:spcPts val="2138"/>
              </a:lnSpc>
            </a:pPr>
            <a:r>
              <a:rPr lang="de-CH" sz="2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Von der </a:t>
            </a:r>
            <a:r>
              <a:rPr lang="de-CH" sz="22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VorSORGE</a:t>
            </a:r>
            <a:r>
              <a:rPr lang="de-CH" sz="2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zur </a:t>
            </a:r>
            <a:r>
              <a:rPr lang="de-CH" sz="22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VorFREUDE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F60C2DF6-48D0-5267-9007-1EF8E423E986}"/>
              </a:ext>
            </a:extLst>
          </p:cNvPr>
          <p:cNvSpPr txBox="1"/>
          <p:nvPr/>
        </p:nvSpPr>
        <p:spPr>
          <a:xfrm>
            <a:off x="138793" y="3002328"/>
            <a:ext cx="2539670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de-DE"/>
            </a:defPPr>
            <a:lvl1pPr defTabSz="342900">
              <a:defRPr sz="16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de-CH" dirty="0">
                <a:solidFill>
                  <a:schemeClr val="tx2"/>
                </a:solidFill>
                <a:latin typeface="Calibri Light"/>
                <a:ea typeface="Calibri Light"/>
                <a:cs typeface="Calibri Light"/>
              </a:rPr>
              <a:t>Bilder sagen mehr als </a:t>
            </a:r>
            <a:br>
              <a:rPr lang="de-CH" dirty="0">
                <a:solidFill>
                  <a:schemeClr val="tx2"/>
                </a:solidFill>
                <a:latin typeface="Calibri Light"/>
                <a:ea typeface="Calibri Light"/>
                <a:cs typeface="Calibri Light"/>
              </a:rPr>
            </a:br>
            <a:r>
              <a:rPr lang="de-CH" dirty="0">
                <a:solidFill>
                  <a:schemeClr val="tx2"/>
                </a:solidFill>
                <a:latin typeface="Calibri Light"/>
                <a:ea typeface="Calibri Light"/>
                <a:cs typeface="Calibri Light"/>
              </a:rPr>
              <a:t>1000 Worte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BE63C9-F693-AEB6-A0A2-2FF0E5E780F4}"/>
              </a:ext>
            </a:extLst>
          </p:cNvPr>
          <p:cNvSpPr/>
          <p:nvPr/>
        </p:nvSpPr>
        <p:spPr>
          <a:xfrm>
            <a:off x="5669192" y="2399730"/>
            <a:ext cx="622870" cy="62287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B93A175-E5E2-E45F-1040-A1880321EC19}"/>
              </a:ext>
            </a:extLst>
          </p:cNvPr>
          <p:cNvGrpSpPr/>
          <p:nvPr/>
        </p:nvGrpSpPr>
        <p:grpSpPr>
          <a:xfrm>
            <a:off x="5748502" y="2479040"/>
            <a:ext cx="464250" cy="464250"/>
            <a:chOff x="5617946" y="2950946"/>
            <a:chExt cx="956108" cy="95610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006BC5D-C615-FAAB-0783-8BDF36637EC7}"/>
                </a:ext>
              </a:extLst>
            </p:cNvPr>
            <p:cNvSpPr/>
            <p:nvPr/>
          </p:nvSpPr>
          <p:spPr>
            <a:xfrm>
              <a:off x="5617946" y="2950946"/>
              <a:ext cx="956108" cy="956108"/>
            </a:xfrm>
            <a:prstGeom prst="ellipse">
              <a:avLst/>
            </a:prstGeom>
            <a:solidFill>
              <a:srgbClr val="F0EEE7">
                <a:alpha val="50000"/>
              </a:srgbClr>
            </a:solidFill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D8F413B0-65A1-B091-BE08-520D890A9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84056" y="3157701"/>
              <a:ext cx="542598" cy="542598"/>
            </a:xfrm>
            <a:prstGeom prst="rect">
              <a:avLst/>
            </a:prstGeom>
          </p:spPr>
        </p:pic>
      </p:grpSp>
      <p:pic>
        <p:nvPicPr>
          <p:cNvPr id="32" name="Bild 6">
            <a:extLst>
              <a:ext uri="{FF2B5EF4-FFF2-40B4-BE49-F238E27FC236}">
                <a16:creationId xmlns:a16="http://schemas.microsoft.com/office/drawing/2014/main" id="{4A5BA120-2BC8-1355-49E5-41B23B7C77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377" y="259581"/>
            <a:ext cx="562698" cy="303857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AE33967-7272-6C3A-C6B7-5218FCB8E3B5}"/>
              </a:ext>
            </a:extLst>
          </p:cNvPr>
          <p:cNvGrpSpPr/>
          <p:nvPr/>
        </p:nvGrpSpPr>
        <p:grpSpPr>
          <a:xfrm>
            <a:off x="3164179" y="823019"/>
            <a:ext cx="5363803" cy="3914173"/>
            <a:chOff x="3084638" y="754077"/>
            <a:chExt cx="5363803" cy="3914173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1FE8EBCC-E49D-4354-E478-52A67B82FBA0}"/>
                </a:ext>
              </a:extLst>
            </p:cNvPr>
            <p:cNvSpPr/>
            <p:nvPr/>
          </p:nvSpPr>
          <p:spPr bwMode="auto">
            <a:xfrm>
              <a:off x="3280351" y="974207"/>
              <a:ext cx="4972376" cy="3473912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>
              <a:normAutofit/>
            </a:bodyPr>
            <a:lstStyle/>
            <a:p>
              <a:pPr algn="ctr" defTabSz="914400"/>
              <a:endParaRPr lang="de-CH" sz="1400" b="1"/>
            </a:p>
          </p:txBody>
        </p:sp>
        <p:pic>
          <p:nvPicPr>
            <p:cNvPr id="13" name="Grafik 9">
              <a:extLst>
                <a:ext uri="{FF2B5EF4-FFF2-40B4-BE49-F238E27FC236}">
                  <a16:creationId xmlns:a16="http://schemas.microsoft.com/office/drawing/2014/main" id="{F24FE7EC-FB38-A7A0-322F-418F654A7F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84638" y="754077"/>
              <a:ext cx="5363803" cy="3914173"/>
            </a:xfrm>
            <a:prstGeom prst="rect">
              <a:avLst/>
            </a:prstGeom>
          </p:spPr>
        </p:pic>
      </p:grpSp>
      <p:pic>
        <p:nvPicPr>
          <p:cNvPr id="2" name="Zurich - Vita x Nagli Winterthur - Shorty 1 - 16zu9 - DE">
            <a:hlinkClick r:id="" action="ppaction://media"/>
            <a:extLst>
              <a:ext uri="{FF2B5EF4-FFF2-40B4-BE49-F238E27FC236}">
                <a16:creationId xmlns:a16="http://schemas.microsoft.com/office/drawing/2014/main" id="{E2DFABA1-AA82-A968-E6C2-3CCF080C69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09482" y="1260249"/>
            <a:ext cx="5069225" cy="285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3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">
            <a:extLst>
              <a:ext uri="{FF2B5EF4-FFF2-40B4-BE49-F238E27FC236}">
                <a16:creationId xmlns:a16="http://schemas.microsoft.com/office/drawing/2014/main" id="{4ED913A4-F434-1DF1-CB85-9C223BDF471E}"/>
              </a:ext>
            </a:extLst>
          </p:cNvPr>
          <p:cNvSpPr/>
          <p:nvPr/>
        </p:nvSpPr>
        <p:spPr>
          <a:xfrm>
            <a:off x="2817255" y="0"/>
            <a:ext cx="6326745" cy="5143500"/>
          </a:xfrm>
          <a:prstGeom prst="rect">
            <a:avLst/>
          </a:prstGeom>
          <a:solidFill>
            <a:srgbClr val="E4E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DC83BA2C-C7A5-1634-E091-765A8040AAAB}"/>
              </a:ext>
            </a:extLst>
          </p:cNvPr>
          <p:cNvSpPr txBox="1"/>
          <p:nvPr/>
        </p:nvSpPr>
        <p:spPr>
          <a:xfrm>
            <a:off x="138793" y="2114670"/>
            <a:ext cx="2539670" cy="907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lnSpc>
                <a:spcPts val="2138"/>
              </a:lnSpc>
            </a:pPr>
            <a:r>
              <a:rPr lang="de-CH" sz="2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Das BVG aus einer anderen Perspektive</a:t>
            </a:r>
          </a:p>
        </p:txBody>
      </p:sp>
      <p:sp>
        <p:nvSpPr>
          <p:cNvPr id="34" name="TextBox 6">
            <a:extLst>
              <a:ext uri="{FF2B5EF4-FFF2-40B4-BE49-F238E27FC236}">
                <a16:creationId xmlns:a16="http://schemas.microsoft.com/office/drawing/2014/main" id="{F4D9348E-F963-BDFA-0601-84DCBEDB18A5}"/>
              </a:ext>
            </a:extLst>
          </p:cNvPr>
          <p:cNvSpPr txBox="1"/>
          <p:nvPr/>
        </p:nvSpPr>
        <p:spPr>
          <a:xfrm>
            <a:off x="138793" y="3002328"/>
            <a:ext cx="25396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defTabSz="342900">
              <a:defRPr sz="16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de-DE" dirty="0">
                <a:solidFill>
                  <a:schemeClr val="tx2"/>
                </a:solidFill>
              </a:rPr>
              <a:t>Mit Kundengeschichten Nähe schaffen</a:t>
            </a:r>
            <a:endParaRPr lang="de-CH" dirty="0">
              <a:solidFill>
                <a:schemeClr val="tx2"/>
              </a:solidFill>
            </a:endParaRPr>
          </a:p>
        </p:txBody>
      </p:sp>
      <p:pic>
        <p:nvPicPr>
          <p:cNvPr id="36" name="Bild 6">
            <a:extLst>
              <a:ext uri="{FF2B5EF4-FFF2-40B4-BE49-F238E27FC236}">
                <a16:creationId xmlns:a16="http://schemas.microsoft.com/office/drawing/2014/main" id="{BE92D390-4615-895D-09DE-746563E52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377" y="259581"/>
            <a:ext cx="562698" cy="30385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D6654C0-D884-9B15-80E5-F875EF159050}"/>
              </a:ext>
            </a:extLst>
          </p:cNvPr>
          <p:cNvGrpSpPr/>
          <p:nvPr/>
        </p:nvGrpSpPr>
        <p:grpSpPr>
          <a:xfrm>
            <a:off x="3298726" y="754079"/>
            <a:ext cx="5363803" cy="3914173"/>
            <a:chOff x="3364675" y="1042837"/>
            <a:chExt cx="5363803" cy="391417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1C459BF-6D2F-6A7C-4DF5-98BE9D42309E}"/>
                </a:ext>
              </a:extLst>
            </p:cNvPr>
            <p:cNvGrpSpPr/>
            <p:nvPr/>
          </p:nvGrpSpPr>
          <p:grpSpPr>
            <a:xfrm>
              <a:off x="3570973" y="1244996"/>
              <a:ext cx="4957009" cy="3615729"/>
              <a:chOff x="3570973" y="1244996"/>
              <a:chExt cx="4957009" cy="361572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505A310-C640-FE36-814C-A232062354AF}"/>
                  </a:ext>
                </a:extLst>
              </p:cNvPr>
              <p:cNvSpPr/>
              <p:nvPr/>
            </p:nvSpPr>
            <p:spPr bwMode="auto">
              <a:xfrm>
                <a:off x="3570973" y="1244996"/>
                <a:ext cx="4957009" cy="353876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rtlCol="0" anchor="ctr">
                <a:normAutofit/>
              </a:bodyPr>
              <a:lstStyle/>
              <a:p>
                <a:pPr algn="ctr" defTabSz="914400"/>
                <a:endParaRPr lang="de-LU" sz="1400" b="1"/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09BC4DD7-CE1F-4AC1-17B8-F2B8D07A799D}"/>
                  </a:ext>
                </a:extLst>
              </p:cNvPr>
              <p:cNvGrpSpPr/>
              <p:nvPr/>
            </p:nvGrpSpPr>
            <p:grpSpPr>
              <a:xfrm>
                <a:off x="3852908" y="1386981"/>
                <a:ext cx="4252405" cy="3473744"/>
                <a:chOff x="3852908" y="1386981"/>
                <a:chExt cx="4252405" cy="3473744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695AC325-3AE2-E24A-C46B-1BE7D72A11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b="4171"/>
                <a:stretch/>
              </p:blipFill>
              <p:spPr>
                <a:xfrm>
                  <a:off x="6807007" y="3065660"/>
                  <a:ext cx="1298306" cy="1330909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4B17B09E-AAC5-81B6-11E4-619D00A066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530" t="1121" r="530" b="1121"/>
                <a:stretch/>
              </p:blipFill>
              <p:spPr>
                <a:xfrm>
                  <a:off x="6807007" y="1386981"/>
                  <a:ext cx="1298306" cy="1355162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BACD5B46-5BE0-E80B-0384-7A84C4F2DC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664" t="656" r="1904"/>
                <a:stretch/>
              </p:blipFill>
              <p:spPr>
                <a:xfrm>
                  <a:off x="3852908" y="1386981"/>
                  <a:ext cx="1298306" cy="1436309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A87A5EB6-A148-DFE3-E807-9E8C74B667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347659" y="3065660"/>
                  <a:ext cx="1298448" cy="1795065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DB6C124D-319F-5888-84A9-E2DE151492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347517" y="1386981"/>
                  <a:ext cx="1298448" cy="1612045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1074941E-8A0C-506E-8A3B-39C6787404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854512" y="3065660"/>
                  <a:ext cx="1298448" cy="1483573"/>
                </a:xfrm>
                <a:prstGeom prst="rect">
                  <a:avLst/>
                </a:prstGeom>
              </p:spPr>
            </p:pic>
          </p:grpSp>
        </p:grpSp>
        <p:pic>
          <p:nvPicPr>
            <p:cNvPr id="6" name="Grafik 9">
              <a:extLst>
                <a:ext uri="{FF2B5EF4-FFF2-40B4-BE49-F238E27FC236}">
                  <a16:creationId xmlns:a16="http://schemas.microsoft.com/office/drawing/2014/main" id="{9E5A8F37-1F57-8A1C-36B3-14338D98BD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64675" y="1042837"/>
              <a:ext cx="5363803" cy="3914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9371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C1A81B-9DBF-8A60-51DC-A3AFD61BA941}"/>
              </a:ext>
            </a:extLst>
          </p:cNvPr>
          <p:cNvSpPr txBox="1"/>
          <p:nvPr/>
        </p:nvSpPr>
        <p:spPr>
          <a:xfrm>
            <a:off x="211756" y="492290"/>
            <a:ext cx="788863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ts val="21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b="1" dirty="0">
                <a:solidFill>
                  <a:srgbClr val="781A56"/>
                </a:solidFill>
                <a:latin typeface="Calibri"/>
              </a:rPr>
              <a:t>Wir verstehen unseren Aufklärungsauftrag breit</a:t>
            </a:r>
            <a:endParaRPr kumimoji="0" lang="de-CH" sz="2400" b="1" i="0" u="none" strike="noStrike" kern="1200" cap="none" spc="0" normalizeH="0" baseline="0" noProof="0" dirty="0">
              <a:ln>
                <a:noFill/>
              </a:ln>
              <a:solidFill>
                <a:srgbClr val="781A5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1184D3-7266-9462-A596-110857E84A78}"/>
              </a:ext>
            </a:extLst>
          </p:cNvPr>
          <p:cNvSpPr txBox="1"/>
          <p:nvPr/>
        </p:nvSpPr>
        <p:spPr>
          <a:xfrm>
            <a:off x="211756" y="746651"/>
            <a:ext cx="7888636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ts val="21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>
                <a:solidFill>
                  <a:srgbClr val="781A5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Mit zwei intuitiven Rechnern spielerisch sensibilisieren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781A56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58F102-0792-A767-2983-6C3300396C0A}"/>
              </a:ext>
            </a:extLst>
          </p:cNvPr>
          <p:cNvSpPr/>
          <p:nvPr/>
        </p:nvSpPr>
        <p:spPr>
          <a:xfrm>
            <a:off x="7001530" y="1710295"/>
            <a:ext cx="2108914" cy="30963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 b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F112C3-B7AF-90CC-3199-147CD5F182E0}"/>
              </a:ext>
            </a:extLst>
          </p:cNvPr>
          <p:cNvSpPr/>
          <p:nvPr/>
        </p:nvSpPr>
        <p:spPr bwMode="auto">
          <a:xfrm>
            <a:off x="0" y="1707655"/>
            <a:ext cx="3517544" cy="154817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round/>
            <a:headEnd/>
            <a:tailEnd/>
          </a:ln>
        </p:spPr>
        <p:txBody>
          <a:bodyPr wrap="none" lIns="45720" r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EE0A94-335A-7F56-E07F-3D07D7794460}"/>
              </a:ext>
            </a:extLst>
          </p:cNvPr>
          <p:cNvSpPr/>
          <p:nvPr/>
        </p:nvSpPr>
        <p:spPr bwMode="auto">
          <a:xfrm>
            <a:off x="3517544" y="1707655"/>
            <a:ext cx="3517544" cy="1548171"/>
          </a:xfrm>
          <a:prstGeom prst="rect">
            <a:avLst/>
          </a:prstGeom>
          <a:solidFill>
            <a:srgbClr val="E4E7ED"/>
          </a:solidFill>
          <a:ln w="9525" algn="ctr">
            <a:noFill/>
            <a:round/>
            <a:headEnd/>
            <a:tailEnd/>
          </a:ln>
        </p:spPr>
        <p:txBody>
          <a:bodyPr wrap="none" lIns="45720" r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2DA209-95BC-3E49-FB43-5FDBACE88489}"/>
              </a:ext>
            </a:extLst>
          </p:cNvPr>
          <p:cNvSpPr/>
          <p:nvPr/>
        </p:nvSpPr>
        <p:spPr bwMode="auto">
          <a:xfrm>
            <a:off x="0" y="3255826"/>
            <a:ext cx="3517544" cy="1548171"/>
          </a:xfrm>
          <a:prstGeom prst="rect">
            <a:avLst/>
          </a:prstGeom>
          <a:solidFill>
            <a:srgbClr val="E4E7ED"/>
          </a:solidFill>
          <a:ln w="9525" algn="ctr">
            <a:noFill/>
            <a:round/>
            <a:headEnd/>
            <a:tailEnd/>
          </a:ln>
        </p:spPr>
        <p:txBody>
          <a:bodyPr wrap="none" lIns="45720" r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505CB2-B7A3-12A6-AF61-BDF0805CE8AB}"/>
              </a:ext>
            </a:extLst>
          </p:cNvPr>
          <p:cNvSpPr/>
          <p:nvPr/>
        </p:nvSpPr>
        <p:spPr bwMode="auto">
          <a:xfrm>
            <a:off x="3517544" y="3255826"/>
            <a:ext cx="3517544" cy="154817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round/>
            <a:headEnd/>
            <a:tailEnd/>
          </a:ln>
        </p:spPr>
        <p:txBody>
          <a:bodyPr wrap="none" lIns="45720" r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36" name="Bild 6">
            <a:extLst>
              <a:ext uri="{FF2B5EF4-FFF2-40B4-BE49-F238E27FC236}">
                <a16:creationId xmlns:a16="http://schemas.microsoft.com/office/drawing/2014/main" id="{1121E4FA-89DB-2962-09FF-770A86ED631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377" y="259581"/>
            <a:ext cx="562698" cy="303857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A13BFA73-0A05-DA6B-AE6E-8D5356F0317A}"/>
              </a:ext>
            </a:extLst>
          </p:cNvPr>
          <p:cNvGrpSpPr/>
          <p:nvPr/>
        </p:nvGrpSpPr>
        <p:grpSpPr>
          <a:xfrm>
            <a:off x="805714" y="1838343"/>
            <a:ext cx="1906118" cy="1286795"/>
            <a:chOff x="805714" y="1838343"/>
            <a:chExt cx="1906118" cy="128679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1B64D6C-0E1E-4DDD-1492-AA919BF6E1D2}"/>
                </a:ext>
              </a:extLst>
            </p:cNvPr>
            <p:cNvSpPr/>
            <p:nvPr/>
          </p:nvSpPr>
          <p:spPr>
            <a:xfrm rot="16200000">
              <a:off x="1164022" y="1658320"/>
              <a:ext cx="1189501" cy="1646839"/>
            </a:xfrm>
            <a:prstGeom prst="roundRect">
              <a:avLst>
                <a:gd name="adj" fmla="val 76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C9C5ADE-AC31-E92E-4043-95B1561E6496}"/>
                </a:ext>
              </a:extLst>
            </p:cNvPr>
            <p:cNvSpPr/>
            <p:nvPr/>
          </p:nvSpPr>
          <p:spPr bwMode="auto">
            <a:xfrm>
              <a:off x="1609352" y="1894761"/>
              <a:ext cx="213621" cy="238839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wrap="none" rtlCol="0" anchor="ctr">
              <a:normAutofit fontScale="77500" lnSpcReduction="20000"/>
            </a:bodyPr>
            <a:lstStyle/>
            <a:p>
              <a:pPr algn="ctr" defTabSz="914400"/>
              <a:endParaRPr lang="en-GB" sz="1400" b="1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B20B401-0CDB-5531-E1F2-5C8FEA8DD514}"/>
                </a:ext>
              </a:extLst>
            </p:cNvPr>
            <p:cNvSpPr/>
            <p:nvPr/>
          </p:nvSpPr>
          <p:spPr bwMode="auto">
            <a:xfrm>
              <a:off x="1822973" y="1894761"/>
              <a:ext cx="129639" cy="238839"/>
            </a:xfrm>
            <a:prstGeom prst="rect">
              <a:avLst/>
            </a:prstGeom>
            <a:solidFill>
              <a:srgbClr val="F5F3F1"/>
            </a:solidFill>
            <a:ln w="9525" algn="ctr">
              <a:noFill/>
              <a:round/>
              <a:headEnd/>
              <a:tailEnd/>
            </a:ln>
          </p:spPr>
          <p:txBody>
            <a:bodyPr wrap="none" rtlCol="0" anchor="ctr">
              <a:normAutofit fontScale="77500" lnSpcReduction="20000"/>
            </a:bodyPr>
            <a:lstStyle/>
            <a:p>
              <a:pPr algn="ctr" defTabSz="914400"/>
              <a:endParaRPr lang="en-GB" sz="1400" b="1"/>
            </a:p>
          </p:txBody>
        </p:sp>
        <p:pic>
          <p:nvPicPr>
            <p:cNvPr id="31" name="Grafik 8">
              <a:extLst>
                <a:ext uri="{FF2B5EF4-FFF2-40B4-BE49-F238E27FC236}">
                  <a16:creationId xmlns:a16="http://schemas.microsoft.com/office/drawing/2014/main" id="{0BEB745E-FBA4-3FCA-9133-F22C67ECDE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57" t="20732" r="58972" b="49116"/>
            <a:stretch/>
          </p:blipFill>
          <p:spPr>
            <a:xfrm>
              <a:off x="920416" y="2024119"/>
              <a:ext cx="704187" cy="677708"/>
            </a:xfrm>
            <a:prstGeom prst="rect">
              <a:avLst/>
            </a:prstGeom>
          </p:spPr>
        </p:pic>
        <p:pic>
          <p:nvPicPr>
            <p:cNvPr id="6" name="Grafik 8">
              <a:extLst>
                <a:ext uri="{FF2B5EF4-FFF2-40B4-BE49-F238E27FC236}">
                  <a16:creationId xmlns:a16="http://schemas.microsoft.com/office/drawing/2014/main" id="{D1588CAD-9B38-F4A8-B8E6-210784CAD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361" t="12496" r="8954" b="14827"/>
            <a:stretch/>
          </p:blipFill>
          <p:spPr>
            <a:xfrm>
              <a:off x="1590515" y="1881081"/>
              <a:ext cx="1038724" cy="1189502"/>
            </a:xfrm>
            <a:prstGeom prst="rect">
              <a:avLst/>
            </a:prstGeom>
          </p:spPr>
        </p:pic>
        <p:pic>
          <p:nvPicPr>
            <p:cNvPr id="37" name="Bild 6">
              <a:extLst>
                <a:ext uri="{FF2B5EF4-FFF2-40B4-BE49-F238E27FC236}">
                  <a16:creationId xmlns:a16="http://schemas.microsoft.com/office/drawing/2014/main" id="{8A9BF840-B9AA-CC9D-ED1D-2A62FF703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771" y="1937400"/>
              <a:ext cx="102589" cy="55398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E5E37E3-E394-9B8E-FD0C-F4631840DB2E}"/>
                </a:ext>
              </a:extLst>
            </p:cNvPr>
            <p:cNvSpPr/>
            <p:nvPr/>
          </p:nvSpPr>
          <p:spPr bwMode="auto">
            <a:xfrm>
              <a:off x="1541417" y="1894761"/>
              <a:ext cx="109148" cy="20004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wrap="none" rtlCol="0" anchor="ctr">
              <a:normAutofit fontScale="55000" lnSpcReduction="20000"/>
            </a:bodyPr>
            <a:lstStyle/>
            <a:p>
              <a:pPr algn="ctr" defTabSz="914400"/>
              <a:endParaRPr lang="en-GB" sz="1400" b="1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E0C2972-C08E-1BBC-643A-66C7E0F8A5E1}"/>
                </a:ext>
              </a:extLst>
            </p:cNvPr>
            <p:cNvSpPr/>
            <p:nvPr/>
          </p:nvSpPr>
          <p:spPr bwMode="auto">
            <a:xfrm>
              <a:off x="1651783" y="1894761"/>
              <a:ext cx="124144" cy="200046"/>
            </a:xfrm>
            <a:prstGeom prst="rect">
              <a:avLst/>
            </a:prstGeom>
            <a:solidFill>
              <a:srgbClr val="F5F3F1"/>
            </a:solidFill>
            <a:ln w="9525" algn="ctr">
              <a:noFill/>
              <a:round/>
              <a:headEnd/>
              <a:tailEnd/>
            </a:ln>
          </p:spPr>
          <p:txBody>
            <a:bodyPr wrap="none" rtlCol="0" anchor="ctr">
              <a:normAutofit fontScale="55000" lnSpcReduction="20000"/>
            </a:bodyPr>
            <a:lstStyle/>
            <a:p>
              <a:pPr algn="ctr" defTabSz="914400"/>
              <a:endParaRPr lang="en-GB" sz="1400" b="1"/>
            </a:p>
          </p:txBody>
        </p:sp>
        <p:pic>
          <p:nvPicPr>
            <p:cNvPr id="28" name="Grafik 11" descr="Ein Bild, das Monitor, Elektronik, Bildschirm, Computer enthält.&#10;&#10;Automatisch generierte Beschreibung">
              <a:extLst>
                <a:ext uri="{FF2B5EF4-FFF2-40B4-BE49-F238E27FC236}">
                  <a16:creationId xmlns:a16="http://schemas.microsoft.com/office/drawing/2014/main" id="{759E0237-84CA-22F3-2419-EA8B3A7AB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5714" y="1838343"/>
              <a:ext cx="1906118" cy="1286795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6884414-657E-4AE4-1250-B5973C036B33}"/>
              </a:ext>
            </a:extLst>
          </p:cNvPr>
          <p:cNvGrpSpPr/>
          <p:nvPr/>
        </p:nvGrpSpPr>
        <p:grpSpPr>
          <a:xfrm>
            <a:off x="4323257" y="1838343"/>
            <a:ext cx="1906118" cy="1286795"/>
            <a:chOff x="4323257" y="1838343"/>
            <a:chExt cx="1906118" cy="128679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51E58F42-826F-6F84-CE23-28344A613525}"/>
                </a:ext>
              </a:extLst>
            </p:cNvPr>
            <p:cNvSpPr/>
            <p:nvPr/>
          </p:nvSpPr>
          <p:spPr>
            <a:xfrm rot="16200000">
              <a:off x="4681565" y="1658320"/>
              <a:ext cx="1189501" cy="1646839"/>
            </a:xfrm>
            <a:prstGeom prst="roundRect">
              <a:avLst>
                <a:gd name="adj" fmla="val 76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9" name="Bild 6">
              <a:extLst>
                <a:ext uri="{FF2B5EF4-FFF2-40B4-BE49-F238E27FC236}">
                  <a16:creationId xmlns:a16="http://schemas.microsoft.com/office/drawing/2014/main" id="{2AA68864-0882-E2D5-815A-4F6ED8DB3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314" y="1937400"/>
              <a:ext cx="102589" cy="5539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F3E89D6-7C31-EF87-4964-10BEE5251DF5}"/>
                </a:ext>
              </a:extLst>
            </p:cNvPr>
            <p:cNvSpPr/>
            <p:nvPr/>
          </p:nvSpPr>
          <p:spPr bwMode="auto">
            <a:xfrm>
              <a:off x="5169325" y="1881082"/>
              <a:ext cx="930409" cy="1201314"/>
            </a:xfrm>
            <a:prstGeom prst="rect">
              <a:avLst/>
            </a:prstGeom>
            <a:solidFill>
              <a:srgbClr val="F5F3F1"/>
            </a:solidFill>
            <a:ln w="9525" algn="ctr">
              <a:noFill/>
              <a:round/>
              <a:headEnd/>
              <a:tailEnd/>
            </a:ln>
          </p:spPr>
          <p:txBody>
            <a:bodyPr wrap="none" rtlCol="0" anchor="ctr">
              <a:normAutofit/>
            </a:bodyPr>
            <a:lstStyle/>
            <a:p>
              <a:pPr algn="ctr" defTabSz="914400"/>
              <a:endParaRPr lang="en-GB" sz="1400" b="1"/>
            </a:p>
          </p:txBody>
        </p:sp>
        <p:pic>
          <p:nvPicPr>
            <p:cNvPr id="7" name="Grafik 10">
              <a:extLst>
                <a:ext uri="{FF2B5EF4-FFF2-40B4-BE49-F238E27FC236}">
                  <a16:creationId xmlns:a16="http://schemas.microsoft.com/office/drawing/2014/main" id="{E3F2C2FB-C293-21C7-986F-9049A9FE6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201" t="13467" r="15236" b="15161"/>
            <a:stretch/>
          </p:blipFill>
          <p:spPr>
            <a:xfrm>
              <a:off x="5290541" y="1895550"/>
              <a:ext cx="717441" cy="1175033"/>
            </a:xfrm>
            <a:prstGeom prst="rect">
              <a:avLst/>
            </a:prstGeom>
          </p:spPr>
        </p:pic>
        <p:pic>
          <p:nvPicPr>
            <p:cNvPr id="54" name="Grafik 10">
              <a:extLst>
                <a:ext uri="{FF2B5EF4-FFF2-40B4-BE49-F238E27FC236}">
                  <a16:creationId xmlns:a16="http://schemas.microsoft.com/office/drawing/2014/main" id="{1735A829-F7CF-CCC8-0F3A-D5699A0552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233" t="24150" r="58455" b="49403"/>
            <a:stretch/>
          </p:blipFill>
          <p:spPr>
            <a:xfrm>
              <a:off x="4463419" y="2054082"/>
              <a:ext cx="672620" cy="517667"/>
            </a:xfrm>
            <a:prstGeom prst="rect">
              <a:avLst/>
            </a:prstGeom>
          </p:spPr>
        </p:pic>
        <p:pic>
          <p:nvPicPr>
            <p:cNvPr id="52" name="Grafik 11" descr="Ein Bild, das Monitor, Elektronik, Bildschirm, Computer enthält.&#10;&#10;Automatisch generierte Beschreibung">
              <a:hlinkClick r:id="rId7"/>
              <a:extLst>
                <a:ext uri="{FF2B5EF4-FFF2-40B4-BE49-F238E27FC236}">
                  <a16:creationId xmlns:a16="http://schemas.microsoft.com/office/drawing/2014/main" id="{DC0F1C45-EEB3-1BFC-6113-AA51BA79E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3257" y="1838343"/>
              <a:ext cx="1906118" cy="1286795"/>
            </a:xfrm>
            <a:prstGeom prst="rect">
              <a:avLst/>
            </a:prstGeom>
          </p:spPr>
        </p:pic>
      </p:grpSp>
      <p:pic>
        <p:nvPicPr>
          <p:cNvPr id="67" name="Grafik 11" descr="Ein Bild, das Monitor, Elektronik, Bildschirm, Computer enthält.&#10;&#10;Automatisch generierte Beschreibung" hidden="1">
            <a:extLst>
              <a:ext uri="{FF2B5EF4-FFF2-40B4-BE49-F238E27FC236}">
                <a16:creationId xmlns:a16="http://schemas.microsoft.com/office/drawing/2014/main" id="{FE428171-EBA3-FC0F-04BD-EA5479493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714" y="3386514"/>
            <a:ext cx="1906118" cy="1286795"/>
          </a:xfrm>
          <a:prstGeom prst="rect">
            <a:avLst/>
          </a:prstGeom>
        </p:spPr>
      </p:pic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8892E113-C8EA-EF09-181D-8138ED028859}"/>
              </a:ext>
            </a:extLst>
          </p:cNvPr>
          <p:cNvGrpSpPr/>
          <p:nvPr/>
        </p:nvGrpSpPr>
        <p:grpSpPr>
          <a:xfrm>
            <a:off x="7113959" y="1850579"/>
            <a:ext cx="1996485" cy="499357"/>
            <a:chOff x="7147515" y="2202917"/>
            <a:chExt cx="1996485" cy="499357"/>
          </a:xfrm>
        </p:grpSpPr>
        <p:pic>
          <p:nvPicPr>
            <p:cNvPr id="115" name="Grafik 9" descr="Network outline">
              <a:extLst>
                <a:ext uri="{FF2B5EF4-FFF2-40B4-BE49-F238E27FC236}">
                  <a16:creationId xmlns:a16="http://schemas.microsoft.com/office/drawing/2014/main" id="{7AD214C9-60CB-BE20-A4C7-CB11B25AF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7147515" y="2202917"/>
              <a:ext cx="499357" cy="499357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E022A50B-32B5-A3A3-9C0A-0C05ADAC59C0}"/>
                </a:ext>
              </a:extLst>
            </p:cNvPr>
            <p:cNvSpPr txBox="1"/>
            <p:nvPr/>
          </p:nvSpPr>
          <p:spPr>
            <a:xfrm>
              <a:off x="7400409" y="2412943"/>
              <a:ext cx="174359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de-CH" sz="1200" dirty="0">
                  <a:solidFill>
                    <a:schemeClr val="bg1"/>
                  </a:solidFill>
                  <a:latin typeface="+mj-lt"/>
                </a:rPr>
                <a:t>BVG s</a:t>
              </a:r>
              <a:r>
                <a:rPr lang="de-DE" sz="1200" dirty="0" err="1">
                  <a:solidFill>
                    <a:schemeClr val="bg1"/>
                  </a:solidFill>
                  <a:latin typeface="+mj-lt"/>
                </a:rPr>
                <a:t>pielerisc</a:t>
              </a:r>
              <a:r>
                <a:rPr lang="sr-Latn-RS" sz="1200" dirty="0">
                  <a:solidFill>
                    <a:schemeClr val="bg1"/>
                  </a:solidFill>
                  <a:latin typeface="+mj-lt"/>
                </a:rPr>
                <a:t>h</a:t>
              </a:r>
              <a:r>
                <a:rPr lang="de-CH" sz="1200" dirty="0">
                  <a:solidFill>
                    <a:schemeClr val="bg1"/>
                  </a:solidFill>
                  <a:latin typeface="+mj-lt"/>
                </a:rPr>
                <a:t> erlebbar</a:t>
              </a:r>
            </a:p>
          </p:txBody>
        </p:sp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39658D17-DE4B-4EA1-2EFF-BB03D18E906D}"/>
              </a:ext>
            </a:extLst>
          </p:cNvPr>
          <p:cNvGrpSpPr/>
          <p:nvPr/>
        </p:nvGrpSpPr>
        <p:grpSpPr>
          <a:xfrm>
            <a:off x="7202127" y="2563481"/>
            <a:ext cx="1908317" cy="592415"/>
            <a:chOff x="7235683" y="3716319"/>
            <a:chExt cx="1908317" cy="592415"/>
          </a:xfrm>
        </p:grpSpPr>
        <p:pic>
          <p:nvPicPr>
            <p:cNvPr id="124" name="Graphic 123">
              <a:extLst>
                <a:ext uri="{FF2B5EF4-FFF2-40B4-BE49-F238E27FC236}">
                  <a16:creationId xmlns:a16="http://schemas.microsoft.com/office/drawing/2014/main" id="{EE0FCF3C-E113-72D0-2413-EAC0AF4B8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7235683" y="3716319"/>
              <a:ext cx="323020" cy="38175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1D362C1-8540-3A74-BAD1-BC5EF955A8F4}"/>
                </a:ext>
              </a:extLst>
            </p:cNvPr>
            <p:cNvSpPr txBox="1"/>
            <p:nvPr/>
          </p:nvSpPr>
          <p:spPr>
            <a:xfrm>
              <a:off x="7400409" y="3847069"/>
              <a:ext cx="174359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de-DE" sz="1200">
                  <a:solidFill>
                    <a:schemeClr val="bg1"/>
                  </a:solidFill>
                  <a:latin typeface="+mj-lt"/>
                </a:rPr>
                <a:t>Vorsorge-Check </a:t>
              </a:r>
              <a:br>
                <a:rPr lang="de-DE" sz="1200">
                  <a:solidFill>
                    <a:schemeClr val="bg1"/>
                  </a:solidFill>
                  <a:latin typeface="+mj-lt"/>
                </a:rPr>
              </a:br>
              <a:r>
                <a:rPr lang="de-DE" sz="1200">
                  <a:solidFill>
                    <a:schemeClr val="bg1"/>
                  </a:solidFill>
                  <a:latin typeface="+mj-lt"/>
                </a:rPr>
                <a:t>für</a:t>
              </a:r>
              <a:r>
                <a:rPr lang="sr-Latn-RS" sz="120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de-DE" sz="1200">
                  <a:solidFill>
                    <a:schemeClr val="bg1"/>
                  </a:solidFill>
                  <a:latin typeface="+mj-lt"/>
                </a:rPr>
                <a:t>Unternehmen</a:t>
              </a:r>
            </a:p>
          </p:txBody>
        </p:sp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FD1806A5-A3E9-DDEB-0C2D-1316AC41F4AB}"/>
              </a:ext>
            </a:extLst>
          </p:cNvPr>
          <p:cNvGrpSpPr/>
          <p:nvPr/>
        </p:nvGrpSpPr>
        <p:grpSpPr>
          <a:xfrm>
            <a:off x="7150505" y="3754877"/>
            <a:ext cx="1959939" cy="533071"/>
            <a:chOff x="7184061" y="3059047"/>
            <a:chExt cx="1959939" cy="533071"/>
          </a:xfrm>
        </p:grpSpPr>
        <p:pic>
          <p:nvPicPr>
            <p:cNvPr id="126" name="Graphic 125">
              <a:extLst>
                <a:ext uri="{FF2B5EF4-FFF2-40B4-BE49-F238E27FC236}">
                  <a16:creationId xmlns:a16="http://schemas.microsoft.com/office/drawing/2014/main" id="{1ECAE53B-0C95-C425-FFB4-4964BF5FC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184061" y="3059047"/>
              <a:ext cx="389556" cy="305535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C17A1D9C-E219-51A9-D640-25121C996A64}"/>
                </a:ext>
              </a:extLst>
            </p:cNvPr>
            <p:cNvSpPr txBox="1"/>
            <p:nvPr/>
          </p:nvSpPr>
          <p:spPr>
            <a:xfrm>
              <a:off x="7400409" y="3130453"/>
              <a:ext cx="174359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de-DE" sz="1200">
                  <a:solidFill>
                    <a:schemeClr val="bg1"/>
                  </a:solidFill>
                  <a:latin typeface="+mj-lt"/>
                </a:rPr>
                <a:t>Vita Rentenrechner </a:t>
              </a:r>
              <a:br>
                <a:rPr lang="de-DE" sz="1200">
                  <a:solidFill>
                    <a:schemeClr val="bg1"/>
                  </a:solidFill>
                  <a:latin typeface="+mj-lt"/>
                </a:rPr>
              </a:br>
              <a:r>
                <a:rPr lang="de-DE" sz="1200">
                  <a:solidFill>
                    <a:schemeClr val="bg1"/>
                  </a:solidFill>
                  <a:latin typeface="+mj-lt"/>
                </a:rPr>
                <a:t>für Privatpersonen</a:t>
              </a:r>
            </a:p>
          </p:txBody>
        </p:sp>
      </p:grpSp>
      <p:grpSp>
        <p:nvGrpSpPr>
          <p:cNvPr id="20" name="Group 90">
            <a:extLst>
              <a:ext uri="{FF2B5EF4-FFF2-40B4-BE49-F238E27FC236}">
                <a16:creationId xmlns:a16="http://schemas.microsoft.com/office/drawing/2014/main" id="{1D5892F7-789C-9E53-CD18-4A6B30BCB9D4}"/>
              </a:ext>
            </a:extLst>
          </p:cNvPr>
          <p:cNvGrpSpPr/>
          <p:nvPr/>
        </p:nvGrpSpPr>
        <p:grpSpPr>
          <a:xfrm>
            <a:off x="4323257" y="3386514"/>
            <a:ext cx="1906118" cy="1286795"/>
            <a:chOff x="4323257" y="3386514"/>
            <a:chExt cx="1906118" cy="1286795"/>
          </a:xfrm>
        </p:grpSpPr>
        <p:sp>
          <p:nvSpPr>
            <p:cNvPr id="21" name="Rectangle: Rounded Corners 78">
              <a:extLst>
                <a:ext uri="{FF2B5EF4-FFF2-40B4-BE49-F238E27FC236}">
                  <a16:creationId xmlns:a16="http://schemas.microsoft.com/office/drawing/2014/main" id="{680399F1-FA98-122D-FB4E-458A77BA6EF6}"/>
                </a:ext>
              </a:extLst>
            </p:cNvPr>
            <p:cNvSpPr/>
            <p:nvPr/>
          </p:nvSpPr>
          <p:spPr>
            <a:xfrm rot="16200000">
              <a:off x="4681565" y="3206491"/>
              <a:ext cx="1189501" cy="1646839"/>
            </a:xfrm>
            <a:prstGeom prst="roundRect">
              <a:avLst>
                <a:gd name="adj" fmla="val 76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4" name="Grafik 14">
              <a:extLst>
                <a:ext uri="{FF2B5EF4-FFF2-40B4-BE49-F238E27FC236}">
                  <a16:creationId xmlns:a16="http://schemas.microsoft.com/office/drawing/2014/main" id="{725BFB43-5D61-58B6-17CC-1CD534CAF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61714" t="2293" r="2295" b="-1"/>
            <a:stretch/>
          </p:blipFill>
          <p:spPr>
            <a:xfrm>
              <a:off x="5290540" y="3435158"/>
              <a:ext cx="819717" cy="118042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" name="Grafik 14">
              <a:extLst>
                <a:ext uri="{FF2B5EF4-FFF2-40B4-BE49-F238E27FC236}">
                  <a16:creationId xmlns:a16="http://schemas.microsoft.com/office/drawing/2014/main" id="{421B7810-4EA2-B1AF-2D6F-B9BBD67708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1302" t="10369" r="58279" b="43307"/>
            <a:stretch/>
          </p:blipFill>
          <p:spPr>
            <a:xfrm>
              <a:off x="4484829" y="3543428"/>
              <a:ext cx="742592" cy="59986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" name="Bild 6">
              <a:extLst>
                <a:ext uri="{FF2B5EF4-FFF2-40B4-BE49-F238E27FC236}">
                  <a16:creationId xmlns:a16="http://schemas.microsoft.com/office/drawing/2014/main" id="{D8567A63-E6EB-6394-56F2-856B2A720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314" y="3485571"/>
              <a:ext cx="102589" cy="55398"/>
            </a:xfrm>
            <a:prstGeom prst="rect">
              <a:avLst/>
            </a:prstGeom>
          </p:spPr>
        </p:pic>
        <p:pic>
          <p:nvPicPr>
            <p:cNvPr id="32" name="Grafik 14">
              <a:extLst>
                <a:ext uri="{FF2B5EF4-FFF2-40B4-BE49-F238E27FC236}">
                  <a16:creationId xmlns:a16="http://schemas.microsoft.com/office/drawing/2014/main" id="{59D4E04E-7452-1CF9-70F4-38FA7A9A3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583" t="69703" r="83678"/>
            <a:stretch/>
          </p:blipFill>
          <p:spPr>
            <a:xfrm>
              <a:off x="4463419" y="4311227"/>
              <a:ext cx="298076" cy="30435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" name="Grafik 14">
              <a:extLst>
                <a:ext uri="{FF2B5EF4-FFF2-40B4-BE49-F238E27FC236}">
                  <a16:creationId xmlns:a16="http://schemas.microsoft.com/office/drawing/2014/main" id="{EC6C0726-EE88-92FA-898C-578CDAC92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49379" r="44192"/>
            <a:stretch/>
          </p:blipFill>
          <p:spPr>
            <a:xfrm>
              <a:off x="5168108" y="3440552"/>
              <a:ext cx="142419" cy="117503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" name="Grafik 11" descr="Ein Bild, das Monitor, Elektronik, Bildschirm, Computer enthält.&#10;&#10;Automatisch generierte Beschreibung">
              <a:hlinkClick r:id="rId15"/>
              <a:extLst>
                <a:ext uri="{FF2B5EF4-FFF2-40B4-BE49-F238E27FC236}">
                  <a16:creationId xmlns:a16="http://schemas.microsoft.com/office/drawing/2014/main" id="{BB136DED-07A6-EA15-E440-4C4F015BE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3257" y="3386514"/>
              <a:ext cx="1906118" cy="1286795"/>
            </a:xfrm>
            <a:prstGeom prst="rect">
              <a:avLst/>
            </a:prstGeom>
          </p:spPr>
        </p:pic>
      </p:grpSp>
      <p:sp>
        <p:nvSpPr>
          <p:cNvPr id="46" name="Rectangle: Rounded Corners 78">
            <a:extLst>
              <a:ext uri="{FF2B5EF4-FFF2-40B4-BE49-F238E27FC236}">
                <a16:creationId xmlns:a16="http://schemas.microsoft.com/office/drawing/2014/main" id="{8F1E5FD3-1D25-A422-63C1-D3CAEB687252}"/>
              </a:ext>
            </a:extLst>
          </p:cNvPr>
          <p:cNvSpPr/>
          <p:nvPr/>
        </p:nvSpPr>
        <p:spPr>
          <a:xfrm rot="16200000">
            <a:off x="1146315" y="3250055"/>
            <a:ext cx="1189501" cy="1646839"/>
          </a:xfrm>
          <a:prstGeom prst="roundRect">
            <a:avLst>
              <a:gd name="adj" fmla="val 7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0" name="Bild 6">
            <a:extLst>
              <a:ext uri="{FF2B5EF4-FFF2-40B4-BE49-F238E27FC236}">
                <a16:creationId xmlns:a16="http://schemas.microsoft.com/office/drawing/2014/main" id="{D49B219E-9EE5-9616-0DDD-D9CCBF9999D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64" y="3529135"/>
            <a:ext cx="102589" cy="55398"/>
          </a:xfrm>
          <a:prstGeom prst="rect">
            <a:avLst/>
          </a:prstGeom>
        </p:spPr>
      </p:pic>
      <p:pic>
        <p:nvPicPr>
          <p:cNvPr id="53" name="Grafik 14">
            <a:extLst>
              <a:ext uri="{FF2B5EF4-FFF2-40B4-BE49-F238E27FC236}">
                <a16:creationId xmlns:a16="http://schemas.microsoft.com/office/drawing/2014/main" id="{C0E535B6-EB39-9618-DB05-EF72F576045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83" t="69703" r="83678"/>
          <a:stretch/>
        </p:blipFill>
        <p:spPr>
          <a:xfrm>
            <a:off x="928169" y="4354791"/>
            <a:ext cx="298076" cy="304356"/>
          </a:xfrm>
          <a:prstGeom prst="rect">
            <a:avLst/>
          </a:prstGeom>
          <a:ln>
            <a:noFill/>
          </a:ln>
          <a:effectLst/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EFC42F0-F543-0E91-1CA0-6D4A0B9B7EE6}"/>
              </a:ext>
            </a:extLst>
          </p:cNvPr>
          <p:cNvSpPr/>
          <p:nvPr/>
        </p:nvSpPr>
        <p:spPr bwMode="auto">
          <a:xfrm>
            <a:off x="1720704" y="3496723"/>
            <a:ext cx="837828" cy="1154487"/>
          </a:xfrm>
          <a:prstGeom prst="rect">
            <a:avLst/>
          </a:prstGeom>
          <a:solidFill>
            <a:srgbClr val="F5F3F1"/>
          </a:solidFill>
          <a:ln w="9525" algn="ctr">
            <a:noFill/>
            <a:round/>
            <a:headEnd/>
            <a:tailEnd/>
          </a:ln>
        </p:spPr>
        <p:txBody>
          <a:bodyPr wrap="none" rtlCol="0" anchor="ctr">
            <a:normAutofit/>
          </a:bodyPr>
          <a:lstStyle/>
          <a:p>
            <a:pPr algn="ctr" defTabSz="914400"/>
            <a:endParaRPr lang="en-GB" sz="1400" b="1"/>
          </a:p>
        </p:txBody>
      </p: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2BE22191-FB8F-0045-BDF0-849912D280B9}"/>
              </a:ext>
            </a:extLst>
          </p:cNvPr>
          <p:cNvGrpSpPr/>
          <p:nvPr/>
        </p:nvGrpSpPr>
        <p:grpSpPr>
          <a:xfrm>
            <a:off x="788007" y="3441602"/>
            <a:ext cx="1906118" cy="1286795"/>
            <a:chOff x="788007" y="3441602"/>
            <a:chExt cx="1906118" cy="1286795"/>
          </a:xfrm>
        </p:grpSpPr>
        <p:pic>
          <p:nvPicPr>
            <p:cNvPr id="56" name="Grafik 11" descr="Ein Bild, das Monitor, Elektronik, Bildschirm, Computer enthält.&#10;&#10;Automatisch generierte Beschreibung">
              <a:hlinkClick r:id="rId15"/>
              <a:extLst>
                <a:ext uri="{FF2B5EF4-FFF2-40B4-BE49-F238E27FC236}">
                  <a16:creationId xmlns:a16="http://schemas.microsoft.com/office/drawing/2014/main" id="{8EB0A171-7F8C-8504-E5A7-B9F291910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8007" y="3441602"/>
              <a:ext cx="1906118" cy="1286795"/>
            </a:xfrm>
            <a:prstGeom prst="rect">
              <a:avLst/>
            </a:prstGeom>
          </p:spPr>
        </p:pic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47BAC615-3A3F-542E-4A84-8AA5F8EA9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7879" y="3714847"/>
              <a:ext cx="742592" cy="617708"/>
            </a:xfrm>
            <a:prstGeom prst="rect">
              <a:avLst/>
            </a:prstGeom>
          </p:spPr>
        </p:pic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45475F2A-1562-E7AA-0C03-B14BA3288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7583" r="2752" b="2304"/>
            <a:stretch/>
          </p:blipFill>
          <p:spPr>
            <a:xfrm>
              <a:off x="1720703" y="3555206"/>
              <a:ext cx="778933" cy="1036535"/>
            </a:xfrm>
            <a:prstGeom prst="rect">
              <a:avLst/>
            </a:prstGeom>
          </p:spPr>
        </p:pic>
      </p:grpSp>
      <p:pic>
        <p:nvPicPr>
          <p:cNvPr id="8" name="Grafik 7" descr="Ein Bild, das Muster, Quadrat, Symmetrie, Kunst enthält.&#10;&#10;Automatisch generierte Beschreibung">
            <a:extLst>
              <a:ext uri="{FF2B5EF4-FFF2-40B4-BE49-F238E27FC236}">
                <a16:creationId xmlns:a16="http://schemas.microsoft.com/office/drawing/2014/main" id="{4403533E-2900-E216-CBF4-20F09AD46E9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86084" y="4272969"/>
            <a:ext cx="468000" cy="468000"/>
          </a:xfrm>
          <a:prstGeom prst="rect">
            <a:avLst/>
          </a:prstGeom>
        </p:spPr>
      </p:pic>
      <p:pic>
        <p:nvPicPr>
          <p:cNvPr id="10" name="Grafik 9" descr="Ein Bild, das Muster, Quadrat, Pixel enthält.&#10;&#10;Automatisch generierte Beschreibung">
            <a:extLst>
              <a:ext uri="{FF2B5EF4-FFF2-40B4-BE49-F238E27FC236}">
                <a16:creationId xmlns:a16="http://schemas.microsoft.com/office/drawing/2014/main" id="{CF4EF557-462B-8E5F-2343-82866710B9E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86084" y="3180142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88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9BFA79A6-B6BF-32D9-BBEF-54FF5DAF1271}"/>
              </a:ext>
            </a:extLst>
          </p:cNvPr>
          <p:cNvGrpSpPr/>
          <p:nvPr/>
        </p:nvGrpSpPr>
        <p:grpSpPr>
          <a:xfrm>
            <a:off x="4938336" y="0"/>
            <a:ext cx="2108915" cy="5143500"/>
            <a:chOff x="7120536" y="0"/>
            <a:chExt cx="2108915" cy="51435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7E6D932-D9DE-B71E-2A99-01EE552373DE}"/>
                </a:ext>
              </a:extLst>
            </p:cNvPr>
            <p:cNvGrpSpPr/>
            <p:nvPr/>
          </p:nvGrpSpPr>
          <p:grpSpPr>
            <a:xfrm>
              <a:off x="7120536" y="0"/>
              <a:ext cx="2108915" cy="5143500"/>
              <a:chOff x="7049373" y="0"/>
              <a:chExt cx="2108915" cy="514350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922B92-3EEE-7CDA-DAB0-09A0AE891C4A}"/>
                  </a:ext>
                </a:extLst>
              </p:cNvPr>
              <p:cNvSpPr/>
              <p:nvPr/>
            </p:nvSpPr>
            <p:spPr>
              <a:xfrm>
                <a:off x="7049373" y="0"/>
                <a:ext cx="2108915" cy="5143500"/>
              </a:xfrm>
              <a:prstGeom prst="rect">
                <a:avLst/>
              </a:prstGeom>
              <a:solidFill>
                <a:srgbClr val="E4E7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GB" sz="135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0B4EEBE-7966-F918-A53F-165C1B2D4FD0}"/>
                  </a:ext>
                </a:extLst>
              </p:cNvPr>
              <p:cNvSpPr txBox="1"/>
              <p:nvPr/>
            </p:nvSpPr>
            <p:spPr>
              <a:xfrm>
                <a:off x="7122160" y="1434583"/>
                <a:ext cx="1934768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de-CH" sz="1600" b="1">
                    <a:latin typeface="+mj-lt"/>
                    <a:ea typeface="Calibri"/>
                    <a:cs typeface="Calibri"/>
                  </a:rPr>
                  <a:t>Infografiken und Bilder einsetzen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3319F7-A152-C800-35FD-EFE9ED5C27FD}"/>
                  </a:ext>
                </a:extLst>
              </p:cNvPr>
              <p:cNvSpPr txBox="1"/>
              <p:nvPr/>
            </p:nvSpPr>
            <p:spPr>
              <a:xfrm>
                <a:off x="7122160" y="2193897"/>
                <a:ext cx="1934768" cy="155119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171450" indent="-171450">
                  <a:lnSpc>
                    <a:spcPct val="90000"/>
                  </a:lnSpc>
                  <a:spcAft>
                    <a:spcPts val="1200"/>
                  </a:spcAft>
                  <a:buFont typeface="Symbol,Sans-Serif" panose="05050102010706020507" pitchFamily="18" charset="2"/>
                  <a:buChar char="-"/>
                </a:pPr>
                <a:r>
                  <a:rPr lang="de-CH" sz="1200" dirty="0"/>
                  <a:t>Bilder berühren das Herz </a:t>
                </a:r>
                <a:endParaRPr lang="de-CH" sz="1200" dirty="0">
                  <a:ea typeface="Calibri Light"/>
                  <a:cs typeface="Calibri Light"/>
                </a:endParaRPr>
              </a:p>
              <a:p>
                <a:pPr marL="171450" indent="-171450">
                  <a:lnSpc>
                    <a:spcPct val="90000"/>
                  </a:lnSpc>
                  <a:spcAft>
                    <a:spcPts val="1200"/>
                  </a:spcAft>
                  <a:buFont typeface="Symbol,Sans-Serif" panose="05050102010706020507" pitchFamily="18" charset="2"/>
                  <a:buChar char="-"/>
                </a:pPr>
                <a:r>
                  <a:rPr lang="de-CH" sz="1200" dirty="0"/>
                  <a:t>Komplexität entschärfen</a:t>
                </a:r>
              </a:p>
              <a:p>
                <a:pPr marL="171450" indent="-171450">
                  <a:lnSpc>
                    <a:spcPct val="90000"/>
                  </a:lnSpc>
                  <a:spcAft>
                    <a:spcPts val="1200"/>
                  </a:spcAft>
                  <a:buFont typeface="Symbol,Sans-Serif" panose="05050102010706020507" pitchFamily="18" charset="2"/>
                  <a:buChar char="-"/>
                </a:pPr>
                <a:r>
                  <a:rPr lang="de-CH" sz="1200" dirty="0"/>
                  <a:t>Die verschiedenen Kommunikationstypen berücksichtigen</a:t>
                </a:r>
              </a:p>
              <a:p>
                <a:pPr>
                  <a:lnSpc>
                    <a:spcPct val="90000"/>
                  </a:lnSpc>
                  <a:spcAft>
                    <a:spcPts val="1200"/>
                  </a:spcAft>
                </a:pPr>
                <a:endParaRPr lang="de-CH" sz="1200" dirty="0">
                  <a:ea typeface="Calibri Light"/>
                  <a:cs typeface="Calibri Light"/>
                </a:endParaRPr>
              </a:p>
            </p:txBody>
          </p:sp>
        </p:grpSp>
        <p:pic>
          <p:nvPicPr>
            <p:cNvPr id="23" name="Grafik 22" descr="Ein Bild, das Entwurf, Text, Zeichnung, Schwarz enthält.&#10;&#10;Automatisch generierte Beschreibung">
              <a:extLst>
                <a:ext uri="{FF2B5EF4-FFF2-40B4-BE49-F238E27FC236}">
                  <a16:creationId xmlns:a16="http://schemas.microsoft.com/office/drawing/2014/main" id="{982B7298-4DF0-17BE-BB86-0966C89B9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92489" y="805893"/>
              <a:ext cx="777725" cy="77772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84487FC-D091-89EF-C46D-3E6A1D7DF186}"/>
              </a:ext>
            </a:extLst>
          </p:cNvPr>
          <p:cNvGrpSpPr/>
          <p:nvPr/>
        </p:nvGrpSpPr>
        <p:grpSpPr>
          <a:xfrm>
            <a:off x="7042570" y="0"/>
            <a:ext cx="2108915" cy="5143500"/>
            <a:chOff x="5005016" y="0"/>
            <a:chExt cx="2108915" cy="51435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33B29ED-F4FA-68EC-B333-A24E097CAAC4}"/>
                </a:ext>
              </a:extLst>
            </p:cNvPr>
            <p:cNvGrpSpPr/>
            <p:nvPr/>
          </p:nvGrpSpPr>
          <p:grpSpPr>
            <a:xfrm>
              <a:off x="5005016" y="0"/>
              <a:ext cx="2108915" cy="5143500"/>
              <a:chOff x="4926169" y="0"/>
              <a:chExt cx="2108915" cy="51435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7BEBD6C-EBF4-3070-1E3F-8A3D5AF7213C}"/>
                  </a:ext>
                </a:extLst>
              </p:cNvPr>
              <p:cNvSpPr/>
              <p:nvPr/>
            </p:nvSpPr>
            <p:spPr>
              <a:xfrm>
                <a:off x="4926169" y="0"/>
                <a:ext cx="2108915" cy="514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GB" sz="135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ECB96DA-DD26-9D7C-B186-95C0F4334D8C}"/>
                  </a:ext>
                </a:extLst>
              </p:cNvPr>
              <p:cNvSpPr txBox="1"/>
              <p:nvPr/>
            </p:nvSpPr>
            <p:spPr>
              <a:xfrm>
                <a:off x="5013244" y="1434583"/>
                <a:ext cx="1934768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de-CH" sz="1600" b="1" dirty="0">
                    <a:latin typeface="+mj-lt"/>
                  </a:rPr>
                  <a:t>Konkreter Bezug schaffen</a:t>
                </a:r>
                <a:endParaRPr lang="de-DE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5F8969-7894-16DA-C39E-CB285C4D095E}"/>
                  </a:ext>
                </a:extLst>
              </p:cNvPr>
              <p:cNvSpPr txBox="1"/>
              <p:nvPr/>
            </p:nvSpPr>
            <p:spPr>
              <a:xfrm>
                <a:off x="5013244" y="2193897"/>
                <a:ext cx="1934768" cy="172970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171450" indent="-171450">
                  <a:lnSpc>
                    <a:spcPct val="90000"/>
                  </a:lnSpc>
                  <a:spcAft>
                    <a:spcPts val="1200"/>
                  </a:spcAft>
                  <a:buFont typeface="Symbol" panose="05050102010706020507" pitchFamily="18" charset="2"/>
                  <a:buChar char="-"/>
                </a:pPr>
                <a:r>
                  <a:rPr lang="de-CH" sz="1200" dirty="0"/>
                  <a:t>Zuhören, Anliegen aufnehmen und Mehrwert schaffen </a:t>
                </a:r>
              </a:p>
              <a:p>
                <a:pPr marL="171450" indent="-171450">
                  <a:lnSpc>
                    <a:spcPct val="90000"/>
                  </a:lnSpc>
                  <a:spcAft>
                    <a:spcPts val="1200"/>
                  </a:spcAft>
                  <a:buFont typeface="Symbol" panose="05050102010706020507" pitchFamily="18" charset="2"/>
                  <a:buChar char="-"/>
                </a:pPr>
                <a:r>
                  <a:rPr lang="de-CH" sz="1200" dirty="0"/>
                  <a:t>Entlang der Lebensereignisse kommunizieren</a:t>
                </a:r>
              </a:p>
              <a:p>
                <a:pPr marL="171450" indent="-171450">
                  <a:lnSpc>
                    <a:spcPct val="90000"/>
                  </a:lnSpc>
                  <a:spcAft>
                    <a:spcPts val="1200"/>
                  </a:spcAft>
                  <a:buFont typeface="Symbol" panose="05050102010706020507" pitchFamily="18" charset="2"/>
                  <a:buChar char="-"/>
                </a:pPr>
                <a:r>
                  <a:rPr lang="de-CH" sz="1200" dirty="0">
                    <a:ea typeface="Calibri Light"/>
                    <a:cs typeface="Calibri Light"/>
                  </a:rPr>
                  <a:t>Regelmässig Kundenbrille aufsetzen</a:t>
                </a:r>
              </a:p>
            </p:txBody>
          </p:sp>
        </p:grpSp>
        <p:pic>
          <p:nvPicPr>
            <p:cNvPr id="15" name="Grafik 14" descr="Ein Bild, das Schwarz, Dunkelheit enthält.&#10;&#10;Beschreibung automatisch generiert.">
              <a:extLst>
                <a:ext uri="{FF2B5EF4-FFF2-40B4-BE49-F238E27FC236}">
                  <a16:creationId xmlns:a16="http://schemas.microsoft.com/office/drawing/2014/main" id="{ACBB12DD-6C6C-4636-A34C-BD01F5661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6117" y="743157"/>
              <a:ext cx="570065" cy="57282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A1B0B45-F375-FFC3-F88B-CFF4DAEC7DAB}"/>
              </a:ext>
            </a:extLst>
          </p:cNvPr>
          <p:cNvGrpSpPr/>
          <p:nvPr/>
        </p:nvGrpSpPr>
        <p:grpSpPr>
          <a:xfrm>
            <a:off x="2896101" y="0"/>
            <a:ext cx="2114050" cy="5143500"/>
            <a:chOff x="3170718" y="0"/>
            <a:chExt cx="2114050" cy="51435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1635144-89D1-6467-4D9F-4B104809A649}"/>
                </a:ext>
              </a:extLst>
            </p:cNvPr>
            <p:cNvSpPr/>
            <p:nvPr/>
          </p:nvSpPr>
          <p:spPr>
            <a:xfrm>
              <a:off x="3170718" y="0"/>
              <a:ext cx="2108915" cy="51435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 b="1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BAC8982-D2BA-035D-89BE-965DB6B12520}"/>
                </a:ext>
              </a:extLst>
            </p:cNvPr>
            <p:cNvSpPr txBox="1"/>
            <p:nvPr/>
          </p:nvSpPr>
          <p:spPr>
            <a:xfrm>
              <a:off x="3350000" y="1434583"/>
              <a:ext cx="1934768" cy="58477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de-CH" sz="1600" b="1">
                  <a:solidFill>
                    <a:schemeClr val="bg1"/>
                  </a:solidFill>
                  <a:latin typeface="+mj-lt"/>
                </a:rPr>
                <a:t>Einfache Sprache wählen</a:t>
              </a:r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289F068-2BE4-9BD6-0865-ECD2075F91C2}"/>
                </a:ext>
              </a:extLst>
            </p:cNvPr>
            <p:cNvSpPr txBox="1"/>
            <p:nvPr/>
          </p:nvSpPr>
          <p:spPr>
            <a:xfrm>
              <a:off x="3350000" y="2193897"/>
              <a:ext cx="1934768" cy="155119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171450" indent="-171450">
                <a:lnSpc>
                  <a:spcPct val="90000"/>
                </a:lnSpc>
                <a:spcAft>
                  <a:spcPts val="1200"/>
                </a:spcAft>
                <a:buFont typeface="Symbol" panose="05050102010706020507" pitchFamily="18" charset="2"/>
                <a:buChar char="-"/>
              </a:pPr>
              <a:r>
                <a:rPr lang="de-CH" sz="1200">
                  <a:solidFill>
                    <a:schemeClr val="bg1"/>
                  </a:solidFill>
                  <a:ea typeface="Calibri Light"/>
                  <a:cs typeface="Calibri Light"/>
                </a:rPr>
                <a:t>Klare und verständliche Formulierungen</a:t>
              </a:r>
            </a:p>
            <a:p>
              <a:pPr marL="171450" indent="-171450">
                <a:lnSpc>
                  <a:spcPct val="90000"/>
                </a:lnSpc>
                <a:spcAft>
                  <a:spcPts val="1200"/>
                </a:spcAft>
                <a:buFont typeface="Symbol" panose="05050102010706020507" pitchFamily="18" charset="2"/>
                <a:buChar char="-"/>
              </a:pPr>
              <a:r>
                <a:rPr lang="de-CH" sz="1200">
                  <a:solidFill>
                    <a:schemeClr val="bg1"/>
                  </a:solidFill>
                </a:rPr>
                <a:t>Kurze, aktive Sätze</a:t>
              </a:r>
            </a:p>
            <a:p>
              <a:pPr marL="171450" indent="-171450">
                <a:lnSpc>
                  <a:spcPct val="90000"/>
                </a:lnSpc>
                <a:spcAft>
                  <a:spcPts val="1200"/>
                </a:spcAft>
                <a:buFont typeface="Symbol" panose="05050102010706020507" pitchFamily="18" charset="2"/>
                <a:buChar char="-"/>
              </a:pPr>
              <a:r>
                <a:rPr lang="de-CH" sz="1200">
                  <a:solidFill>
                    <a:schemeClr val="bg1"/>
                  </a:solidFill>
                  <a:ea typeface="Calibri Light"/>
                  <a:cs typeface="Calibri Light"/>
                </a:rPr>
                <a:t>Kundenperspektive einnehmen</a:t>
              </a:r>
              <a:endParaRPr lang="de-CH">
                <a:solidFill>
                  <a:schemeClr val="bg1"/>
                </a:solidFill>
                <a:ea typeface="Calibri Light"/>
                <a:cs typeface="Calibri Light"/>
              </a:endParaRPr>
            </a:p>
            <a:p>
              <a:pPr>
                <a:lnSpc>
                  <a:spcPct val="90000"/>
                </a:lnSpc>
                <a:spcAft>
                  <a:spcPts val="1200"/>
                </a:spcAft>
              </a:pPr>
              <a:endParaRPr lang="de-CH" sz="1200">
                <a:solidFill>
                  <a:schemeClr val="bg1"/>
                </a:solidFill>
                <a:ea typeface="Calibri Light"/>
                <a:cs typeface="Calibri Light"/>
              </a:endParaRP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DDF3B151-CE3C-9405-3CB0-E7CEBC092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79928" y="768206"/>
              <a:ext cx="558079" cy="570908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5947B65-D640-8919-1C9B-1B432F52091B}"/>
              </a:ext>
            </a:extLst>
          </p:cNvPr>
          <p:cNvSpPr txBox="1"/>
          <p:nvPr/>
        </p:nvSpPr>
        <p:spPr>
          <a:xfrm>
            <a:off x="177873" y="1926893"/>
            <a:ext cx="2539670" cy="3755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342900">
              <a:lnSpc>
                <a:spcPts val="2138"/>
              </a:lnSpc>
            </a:pPr>
            <a:r>
              <a:rPr lang="de-DE" sz="2400" b="1" dirty="0">
                <a:solidFill>
                  <a:schemeClr val="tx2"/>
                </a:solidFill>
                <a:latin typeface="+mj-lt"/>
                <a:ea typeface="Calibri"/>
                <a:cs typeface="Calibri"/>
              </a:rPr>
              <a:t>Fazit</a:t>
            </a:r>
            <a:endParaRPr lang="de-CH" sz="2400" b="1" dirty="0">
              <a:solidFill>
                <a:schemeClr val="tx2"/>
              </a:solidFill>
              <a:latin typeface="+mj-lt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CC9403-1458-166A-8553-0B178A38F9D6}"/>
              </a:ext>
            </a:extLst>
          </p:cNvPr>
          <p:cNvSpPr txBox="1"/>
          <p:nvPr/>
        </p:nvSpPr>
        <p:spPr>
          <a:xfrm>
            <a:off x="177873" y="2256281"/>
            <a:ext cx="2539670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de-DE"/>
            </a:defPPr>
            <a:lvl1pPr defTabSz="342900">
              <a:defRPr sz="16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de-DE" dirty="0">
                <a:solidFill>
                  <a:schemeClr val="tx2"/>
                </a:solidFill>
                <a:latin typeface="Calibri Light"/>
                <a:cs typeface="Calibri Light"/>
              </a:rPr>
              <a:t>M</a:t>
            </a:r>
            <a:r>
              <a:rPr lang="de-CH" dirty="0">
                <a:solidFill>
                  <a:schemeClr val="tx2"/>
                </a:solidFill>
                <a:latin typeface="Calibri Light"/>
                <a:cs typeface="Calibri Light"/>
              </a:rPr>
              <a:t>ehr Vorfreude und Perspektivenwechsel</a:t>
            </a:r>
            <a:endParaRPr lang="de-DE" dirty="0">
              <a:solidFill>
                <a:schemeClr val="tx2"/>
              </a:solidFill>
            </a:endParaRPr>
          </a:p>
        </p:txBody>
      </p:sp>
      <p:pic>
        <p:nvPicPr>
          <p:cNvPr id="3" name="Bild 6">
            <a:extLst>
              <a:ext uri="{FF2B5EF4-FFF2-40B4-BE49-F238E27FC236}">
                <a16:creationId xmlns:a16="http://schemas.microsoft.com/office/drawing/2014/main" id="{74839554-1FBB-4B1C-A1C8-B9DD33DCE6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377" y="259581"/>
            <a:ext cx="562698" cy="30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3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969 0 L 0.00087 0 " pathEditMode="relative" rAng="0" ptsTypes="AA">
                                      <p:cBhvr>
                                        <p:cTn id="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969 0 L 0.00087 0 " pathEditMode="relative" rAng="0" ptsTypes="AA">
                                      <p:cBhvr>
                                        <p:cTn id="1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8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969 0 L 0.00086 0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8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1D621D-BD2D-DA48-809F-D89D3069E37A}"/>
              </a:ext>
            </a:extLst>
          </p:cNvPr>
          <p:cNvSpPr txBox="1"/>
          <p:nvPr/>
        </p:nvSpPr>
        <p:spPr>
          <a:xfrm>
            <a:off x="211756" y="2282400"/>
            <a:ext cx="7888636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342900"/>
            <a:r>
              <a:rPr lang="de-DE" sz="48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Anhang </a:t>
            </a:r>
          </a:p>
        </p:txBody>
      </p:sp>
      <p:pic>
        <p:nvPicPr>
          <p:cNvPr id="3" name="Bild 6">
            <a:extLst>
              <a:ext uri="{FF2B5EF4-FFF2-40B4-BE49-F238E27FC236}">
                <a16:creationId xmlns:a16="http://schemas.microsoft.com/office/drawing/2014/main" id="{A5E55F70-B2AC-02C2-5F59-6189BD34CD6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377" y="259581"/>
            <a:ext cx="562698" cy="30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07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5B6F409-64CD-972A-713E-EBF2FB1625E4}"/>
              </a:ext>
            </a:extLst>
          </p:cNvPr>
          <p:cNvSpPr/>
          <p:nvPr/>
        </p:nvSpPr>
        <p:spPr>
          <a:xfrm>
            <a:off x="7035085" y="3429000"/>
            <a:ext cx="2108915" cy="17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611AA0-AD73-6F6A-EBC4-9A6C6A350EB2}"/>
              </a:ext>
            </a:extLst>
          </p:cNvPr>
          <p:cNvSpPr txBox="1"/>
          <p:nvPr/>
        </p:nvSpPr>
        <p:spPr>
          <a:xfrm>
            <a:off x="7094215" y="4363720"/>
            <a:ext cx="397092" cy="2858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de-CH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9934F3-2E36-880C-0E95-5DED82C631CB}"/>
              </a:ext>
            </a:extLst>
          </p:cNvPr>
          <p:cNvSpPr txBox="1"/>
          <p:nvPr/>
        </p:nvSpPr>
        <p:spPr>
          <a:xfrm>
            <a:off x="7363031" y="4363720"/>
            <a:ext cx="397092" cy="2858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de-C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577DC9-1EE5-CD48-7985-215EFA9BDE19}"/>
              </a:ext>
            </a:extLst>
          </p:cNvPr>
          <p:cNvSpPr txBox="1"/>
          <p:nvPr/>
        </p:nvSpPr>
        <p:spPr>
          <a:xfrm>
            <a:off x="7279840" y="4363720"/>
            <a:ext cx="219510" cy="445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endParaRPr kumimoji="0" lang="de-C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0FAF22-395A-F020-1D3F-2D0FED68D13A}"/>
              </a:ext>
            </a:extLst>
          </p:cNvPr>
          <p:cNvSpPr txBox="1"/>
          <p:nvPr/>
        </p:nvSpPr>
        <p:spPr>
          <a:xfrm>
            <a:off x="7588242" y="4363720"/>
            <a:ext cx="397092" cy="445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  <a:endParaRPr kumimoji="0" lang="de-C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0CE087D-655B-242A-D84B-0D0766E694F8}"/>
              </a:ext>
            </a:extLst>
          </p:cNvPr>
          <p:cNvSpPr txBox="1"/>
          <p:nvPr/>
        </p:nvSpPr>
        <p:spPr>
          <a:xfrm>
            <a:off x="7278365" y="4363720"/>
            <a:ext cx="397092" cy="445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endParaRPr kumimoji="0" lang="de-C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5B1DB59-673A-B6A0-8D79-C2858A78CD3C}"/>
              </a:ext>
            </a:extLst>
          </p:cNvPr>
          <p:cNvSpPr/>
          <p:nvPr/>
        </p:nvSpPr>
        <p:spPr>
          <a:xfrm>
            <a:off x="7089536" y="4699000"/>
            <a:ext cx="1092652" cy="44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5D2283-AC0E-15F7-6158-EA62CEE45432}"/>
              </a:ext>
            </a:extLst>
          </p:cNvPr>
          <p:cNvSpPr/>
          <p:nvPr/>
        </p:nvSpPr>
        <p:spPr>
          <a:xfrm>
            <a:off x="4926170" y="3429000"/>
            <a:ext cx="2108915" cy="171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167F06-B654-E427-B774-0066729BE038}"/>
              </a:ext>
            </a:extLst>
          </p:cNvPr>
          <p:cNvSpPr txBox="1"/>
          <p:nvPr/>
        </p:nvSpPr>
        <p:spPr>
          <a:xfrm>
            <a:off x="5167978" y="4363720"/>
            <a:ext cx="397092" cy="2858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de-CH" sz="2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82E284-B6A5-79D2-73EF-5B80B877F378}"/>
              </a:ext>
            </a:extLst>
          </p:cNvPr>
          <p:cNvSpPr txBox="1"/>
          <p:nvPr/>
        </p:nvSpPr>
        <p:spPr>
          <a:xfrm>
            <a:off x="5364828" y="4363720"/>
            <a:ext cx="397092" cy="2858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endParaRPr kumimoji="0" lang="de-CH" sz="28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61B28B-26D8-76E6-4E5C-D939A25F580B}"/>
              </a:ext>
            </a:extLst>
          </p:cNvPr>
          <p:cNvSpPr txBox="1"/>
          <p:nvPr/>
        </p:nvSpPr>
        <p:spPr>
          <a:xfrm>
            <a:off x="5637878" y="4363720"/>
            <a:ext cx="397092" cy="2858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endParaRPr kumimoji="0" lang="de-CH" sz="2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EC034A-27FE-9F18-A59A-68A1262F8D24}"/>
              </a:ext>
            </a:extLst>
          </p:cNvPr>
          <p:cNvSpPr txBox="1"/>
          <p:nvPr/>
        </p:nvSpPr>
        <p:spPr>
          <a:xfrm>
            <a:off x="5961288" y="4363720"/>
            <a:ext cx="923079" cy="445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Mrd.</a:t>
            </a:r>
            <a:endParaRPr kumimoji="0" lang="de-CH" sz="2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08FEAF2-05D1-305B-1D9B-C69D4AB16B64}"/>
              </a:ext>
            </a:extLst>
          </p:cNvPr>
          <p:cNvSpPr/>
          <p:nvPr/>
        </p:nvSpPr>
        <p:spPr>
          <a:xfrm>
            <a:off x="5072776" y="4699000"/>
            <a:ext cx="1092652" cy="44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F9ECA2F-77E5-87B0-CFE3-B86CCBBDE5FF}"/>
              </a:ext>
            </a:extLst>
          </p:cNvPr>
          <p:cNvSpPr/>
          <p:nvPr/>
        </p:nvSpPr>
        <p:spPr>
          <a:xfrm>
            <a:off x="5072776" y="3429000"/>
            <a:ext cx="1092652" cy="96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66428D-F422-951D-FCEC-32EF3FACDE54}"/>
              </a:ext>
            </a:extLst>
          </p:cNvPr>
          <p:cNvSpPr/>
          <p:nvPr/>
        </p:nvSpPr>
        <p:spPr>
          <a:xfrm>
            <a:off x="2817255" y="3429000"/>
            <a:ext cx="2108915" cy="1714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2A1501-2678-98C4-3FA4-0EE7AEB36924}"/>
              </a:ext>
            </a:extLst>
          </p:cNvPr>
          <p:cNvSpPr txBox="1"/>
          <p:nvPr/>
        </p:nvSpPr>
        <p:spPr>
          <a:xfrm>
            <a:off x="138793" y="2114670"/>
            <a:ext cx="2539670" cy="887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342900">
              <a:lnSpc>
                <a:spcPts val="2138"/>
              </a:lnSpc>
            </a:pPr>
            <a:r>
              <a:rPr lang="de-DE" sz="2400" b="1">
                <a:solidFill>
                  <a:srgbClr val="781A56"/>
                </a:solidFill>
                <a:latin typeface="Calibri"/>
              </a:rPr>
              <a:t>Das Geschäftsjahr 2023 in Kürze</a:t>
            </a:r>
            <a:endParaRPr lang="sr-Latn-RS" sz="2400" b="1">
              <a:solidFill>
                <a:srgbClr val="781A56"/>
              </a:solidFill>
              <a:latin typeface="Calibri"/>
            </a:endParaRPr>
          </a:p>
          <a:p>
            <a:pPr lvl="0" defTabSz="342900">
              <a:lnSpc>
                <a:spcPts val="2138"/>
              </a:lnSpc>
            </a:pPr>
            <a:r>
              <a:rPr lang="de-DE" sz="1600">
                <a:solidFill>
                  <a:srgbClr val="781A56"/>
                </a:solidFill>
              </a:rPr>
              <a:t>provisorische Kennzahlen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4EB6E6-036B-39B1-9DC8-920FF534B935}"/>
              </a:ext>
            </a:extLst>
          </p:cNvPr>
          <p:cNvSpPr txBox="1"/>
          <p:nvPr/>
        </p:nvSpPr>
        <p:spPr>
          <a:xfrm>
            <a:off x="138793" y="3002328"/>
            <a:ext cx="25396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defTabSz="342900">
              <a:defRPr sz="16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CH">
                <a:solidFill>
                  <a:srgbClr val="781A56"/>
                </a:solidFill>
              </a:rPr>
              <a:t>Erholung und Wachstum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A458F7-E2C1-137C-DC7D-30F2B4333AD7}"/>
              </a:ext>
            </a:extLst>
          </p:cNvPr>
          <p:cNvSpPr txBox="1"/>
          <p:nvPr/>
        </p:nvSpPr>
        <p:spPr>
          <a:xfrm>
            <a:off x="2879819" y="4191000"/>
            <a:ext cx="397092" cy="2858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de-CH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1FB828-096A-1E35-8417-B840D0D3F709}"/>
              </a:ext>
            </a:extLst>
          </p:cNvPr>
          <p:cNvSpPr txBox="1"/>
          <p:nvPr/>
        </p:nvSpPr>
        <p:spPr>
          <a:xfrm>
            <a:off x="3147578" y="4191000"/>
            <a:ext cx="397092" cy="2858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  <a:endParaRPr kumimoji="0" lang="de-CH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9927EF-A47A-5331-C534-1E910B77137A}"/>
              </a:ext>
            </a:extLst>
          </p:cNvPr>
          <p:cNvSpPr txBox="1"/>
          <p:nvPr/>
        </p:nvSpPr>
        <p:spPr>
          <a:xfrm>
            <a:off x="3333172" y="4191000"/>
            <a:ext cx="397092" cy="445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  <a:endParaRPr kumimoji="0" lang="de-C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C782AA-77D4-EBDE-492F-A368586791A0}"/>
              </a:ext>
            </a:extLst>
          </p:cNvPr>
          <p:cNvSpPr txBox="1"/>
          <p:nvPr/>
        </p:nvSpPr>
        <p:spPr>
          <a:xfrm>
            <a:off x="3061818" y="4191000"/>
            <a:ext cx="397092" cy="445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endParaRPr kumimoji="0" lang="de-CH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78F1528-E31F-EFFB-E287-B491898D0A22}"/>
              </a:ext>
            </a:extLst>
          </p:cNvPr>
          <p:cNvSpPr/>
          <p:nvPr/>
        </p:nvSpPr>
        <p:spPr>
          <a:xfrm>
            <a:off x="2817256" y="4582160"/>
            <a:ext cx="1092652" cy="5613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746C902-4C4E-5DFF-1F65-246D3F1BAAF2}"/>
              </a:ext>
            </a:extLst>
          </p:cNvPr>
          <p:cNvSpPr/>
          <p:nvPr/>
        </p:nvSpPr>
        <p:spPr>
          <a:xfrm>
            <a:off x="2817256" y="3429000"/>
            <a:ext cx="1092652" cy="772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EA6B284-F5AB-5300-BD64-D9AA7967D1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r="40721" b="26028"/>
          <a:stretch/>
        </p:blipFill>
        <p:spPr bwMode="auto">
          <a:xfrm>
            <a:off x="2817255" y="1"/>
            <a:ext cx="210891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1E907586-44B2-73BA-CB56-AF24336B578C}"/>
              </a:ext>
            </a:extLst>
          </p:cNvPr>
          <p:cNvSpPr txBox="1"/>
          <p:nvPr/>
        </p:nvSpPr>
        <p:spPr>
          <a:xfrm>
            <a:off x="7097155" y="4330100"/>
            <a:ext cx="1092652" cy="4801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sr-Latn-R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4E79B1C-B881-DCED-B882-D5782638C64B}"/>
              </a:ext>
            </a:extLst>
          </p:cNvPr>
          <p:cNvSpPr txBox="1"/>
          <p:nvPr/>
        </p:nvSpPr>
        <p:spPr>
          <a:xfrm>
            <a:off x="7097155" y="4716777"/>
            <a:ext cx="198477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00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abhängig vom Anschlussjahr</a:t>
            </a:r>
            <a:endParaRPr kumimoji="0" lang="de-C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843F05-EC99-2A6D-0A7E-182549B70194}"/>
              </a:ext>
            </a:extLst>
          </p:cNvPr>
          <p:cNvSpPr/>
          <p:nvPr/>
        </p:nvSpPr>
        <p:spPr>
          <a:xfrm>
            <a:off x="4926170" y="1714501"/>
            <a:ext cx="2108915" cy="1714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4508D7-5CA3-91EF-FB8B-DB5C52FFE34E}"/>
              </a:ext>
            </a:extLst>
          </p:cNvPr>
          <p:cNvSpPr/>
          <p:nvPr/>
        </p:nvSpPr>
        <p:spPr>
          <a:xfrm>
            <a:off x="7035085" y="1714501"/>
            <a:ext cx="2108915" cy="171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7E067E-9C9E-D43F-AE25-0602AF4CA9E9}"/>
              </a:ext>
            </a:extLst>
          </p:cNvPr>
          <p:cNvSpPr/>
          <p:nvPr/>
        </p:nvSpPr>
        <p:spPr>
          <a:xfrm>
            <a:off x="4926170" y="1"/>
            <a:ext cx="2108915" cy="1714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E893666-4B07-A54A-0A96-DA8FF5A77113}"/>
              </a:ext>
            </a:extLst>
          </p:cNvPr>
          <p:cNvSpPr txBox="1"/>
          <p:nvPr/>
        </p:nvSpPr>
        <p:spPr>
          <a:xfrm>
            <a:off x="7288354" y="2696635"/>
            <a:ext cx="232625" cy="1329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1" i="0" u="none" strike="noStrike" kern="1200" cap="none" spc="0" normalizeH="0" baseline="0" noProof="0">
                <a:ln>
                  <a:noFill/>
                </a:ln>
                <a:solidFill>
                  <a:srgbClr val="781A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1" i="0" u="none" strike="noStrike" kern="1200" cap="none" spc="0" normalizeH="0" baseline="0" noProof="0">
                <a:ln>
                  <a:noFill/>
                </a:ln>
                <a:solidFill>
                  <a:srgbClr val="781A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1" i="0" u="none" strike="noStrike" kern="1200" cap="none" spc="0" normalizeH="0" baseline="0" noProof="0">
                <a:ln>
                  <a:noFill/>
                </a:ln>
                <a:solidFill>
                  <a:srgbClr val="781A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1" i="0" u="none" strike="noStrike" kern="1200" cap="none" spc="0" normalizeH="0" baseline="0" noProof="0">
                <a:ln>
                  <a:noFill/>
                </a:ln>
                <a:solidFill>
                  <a:srgbClr val="781A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1" i="0" u="none" strike="noStrike" kern="1200" cap="none" spc="0" normalizeH="0" baseline="0" noProof="0">
                <a:ln>
                  <a:noFill/>
                </a:ln>
                <a:solidFill>
                  <a:srgbClr val="781A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F6A5BC8-ED06-248E-FA03-8B456675F5EF}"/>
              </a:ext>
            </a:extLst>
          </p:cNvPr>
          <p:cNvSpPr txBox="1"/>
          <p:nvPr/>
        </p:nvSpPr>
        <p:spPr>
          <a:xfrm>
            <a:off x="7430171" y="2696635"/>
            <a:ext cx="232625" cy="1329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1" i="0" u="none" strike="noStrike" kern="1200" cap="none" spc="0" normalizeH="0" baseline="0" noProof="0">
                <a:ln>
                  <a:noFill/>
                </a:ln>
                <a:solidFill>
                  <a:srgbClr val="781A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1" i="0" u="none" strike="noStrike" kern="1200" cap="none" spc="0" normalizeH="0" baseline="0" noProof="0">
                <a:ln>
                  <a:noFill/>
                </a:ln>
                <a:solidFill>
                  <a:srgbClr val="781A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1" i="0" u="none" strike="noStrike" kern="1200" cap="none" spc="0" normalizeH="0" baseline="0" noProof="0">
                <a:ln>
                  <a:noFill/>
                </a:ln>
                <a:solidFill>
                  <a:srgbClr val="781A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1" i="0" u="none" strike="noStrike" kern="1200" cap="none" spc="0" normalizeH="0" baseline="0" noProof="0">
                <a:ln>
                  <a:noFill/>
                </a:ln>
                <a:solidFill>
                  <a:srgbClr val="781A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2000" b="1">
                <a:solidFill>
                  <a:srgbClr val="781A56"/>
                </a:solidFill>
                <a:latin typeface="Calibri"/>
              </a:rPr>
              <a:t>6</a:t>
            </a:r>
            <a:endParaRPr kumimoji="0" lang="de-CH" sz="2000" b="1" i="0" u="none" strike="noStrike" kern="1200" cap="none" spc="0" normalizeH="0" baseline="0" noProof="0">
              <a:ln>
                <a:noFill/>
              </a:ln>
              <a:solidFill>
                <a:srgbClr val="781A5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069071-5155-7015-F1B3-60082F335975}"/>
              </a:ext>
            </a:extLst>
          </p:cNvPr>
          <p:cNvSpPr/>
          <p:nvPr/>
        </p:nvSpPr>
        <p:spPr>
          <a:xfrm>
            <a:off x="7035085" y="1"/>
            <a:ext cx="2108915" cy="1714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D3867A-F307-02B6-BF63-6B97F960700B}"/>
              </a:ext>
            </a:extLst>
          </p:cNvPr>
          <p:cNvSpPr txBox="1"/>
          <p:nvPr/>
        </p:nvSpPr>
        <p:spPr>
          <a:xfrm>
            <a:off x="5348598" y="763270"/>
            <a:ext cx="397092" cy="1824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2800" b="1">
                <a:solidFill>
                  <a:prstClr val="black"/>
                </a:solidFill>
                <a:latin typeface="Calibri"/>
              </a:rPr>
              <a:t>9</a:t>
            </a:r>
            <a:endParaRPr kumimoji="0" lang="de-CH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48DAF9-E8CF-8BB2-67E4-40D7104270BC}"/>
              </a:ext>
            </a:extLst>
          </p:cNvPr>
          <p:cNvSpPr txBox="1"/>
          <p:nvPr/>
        </p:nvSpPr>
        <p:spPr>
          <a:xfrm>
            <a:off x="4988765" y="763270"/>
            <a:ext cx="397092" cy="1824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F192ED-4889-119D-C92B-B74BE9993F7B}"/>
              </a:ext>
            </a:extLst>
          </p:cNvPr>
          <p:cNvSpPr txBox="1"/>
          <p:nvPr/>
        </p:nvSpPr>
        <p:spPr>
          <a:xfrm>
            <a:off x="5170798" y="763270"/>
            <a:ext cx="397092" cy="1824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941CFE-B22B-65E6-6DA4-FB7A5E85FD5C}"/>
              </a:ext>
            </a:extLst>
          </p:cNvPr>
          <p:cNvSpPr txBox="1"/>
          <p:nvPr/>
        </p:nvSpPr>
        <p:spPr>
          <a:xfrm>
            <a:off x="5983598" y="763270"/>
            <a:ext cx="397092" cy="1824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2800" b="1">
                <a:solidFill>
                  <a:prstClr val="black"/>
                </a:solidFill>
                <a:latin typeface="Calibri"/>
              </a:rPr>
              <a:t>8</a:t>
            </a:r>
            <a:endParaRPr kumimoji="0" lang="de-CH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79667C-52B2-F534-7990-374D0130BB66}"/>
              </a:ext>
            </a:extLst>
          </p:cNvPr>
          <p:cNvSpPr txBox="1"/>
          <p:nvPr/>
        </p:nvSpPr>
        <p:spPr>
          <a:xfrm>
            <a:off x="5623765" y="763270"/>
            <a:ext cx="397092" cy="1824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2800" b="1" noProof="0">
                <a:solidFill>
                  <a:prstClr val="black"/>
                </a:solidFill>
                <a:latin typeface="Calibri"/>
              </a:rPr>
              <a:t>7</a:t>
            </a:r>
            <a:endParaRPr kumimoji="0" lang="de-CH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CE80E6-15DB-4C68-0117-BE430774A62F}"/>
              </a:ext>
            </a:extLst>
          </p:cNvPr>
          <p:cNvSpPr txBox="1"/>
          <p:nvPr/>
        </p:nvSpPr>
        <p:spPr>
          <a:xfrm>
            <a:off x="5805798" y="763270"/>
            <a:ext cx="397092" cy="1824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2800" b="1">
                <a:solidFill>
                  <a:prstClr val="black"/>
                </a:solidFill>
                <a:latin typeface="Calibri"/>
              </a:rPr>
              <a:t>3</a:t>
            </a:r>
            <a:endParaRPr kumimoji="0" lang="de-CH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185D004-94FE-A964-62C0-CCEAD24A6C33}"/>
              </a:ext>
            </a:extLst>
          </p:cNvPr>
          <p:cNvSpPr txBox="1"/>
          <p:nvPr/>
        </p:nvSpPr>
        <p:spPr>
          <a:xfrm>
            <a:off x="5530850" y="763270"/>
            <a:ext cx="210388" cy="445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D2997E9-8612-0B74-B430-47B77448C23F}"/>
              </a:ext>
            </a:extLst>
          </p:cNvPr>
          <p:cNvSpPr txBox="1"/>
          <p:nvPr/>
        </p:nvSpPr>
        <p:spPr>
          <a:xfrm>
            <a:off x="7277094" y="763270"/>
            <a:ext cx="397092" cy="1824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2800" b="1" noProof="0">
                <a:solidFill>
                  <a:prstClr val="white"/>
                </a:solidFill>
                <a:latin typeface="Calibri"/>
              </a:rPr>
              <a:t>7</a:t>
            </a:r>
            <a:endParaRPr kumimoji="0" lang="de-CH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294832F-DE15-9A1C-16F9-994C492B4979}"/>
              </a:ext>
            </a:extLst>
          </p:cNvPr>
          <p:cNvSpPr txBox="1"/>
          <p:nvPr/>
        </p:nvSpPr>
        <p:spPr>
          <a:xfrm>
            <a:off x="7099294" y="763270"/>
            <a:ext cx="397092" cy="1824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2800" b="1">
                <a:solidFill>
                  <a:prstClr val="white"/>
                </a:solidFill>
                <a:latin typeface="Calibri"/>
              </a:rPr>
              <a:t>2</a:t>
            </a:r>
            <a:endParaRPr kumimoji="0" lang="de-CH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2A10684-060B-11EA-55D7-CA667D53B096}"/>
              </a:ext>
            </a:extLst>
          </p:cNvPr>
          <p:cNvSpPr txBox="1"/>
          <p:nvPr/>
        </p:nvSpPr>
        <p:spPr>
          <a:xfrm>
            <a:off x="7912094" y="763270"/>
            <a:ext cx="397092" cy="1824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2800" b="1">
                <a:solidFill>
                  <a:prstClr val="white"/>
                </a:solidFill>
                <a:latin typeface="Calibri"/>
              </a:rPr>
              <a:t>3</a:t>
            </a:r>
            <a:endParaRPr kumimoji="0" lang="de-CH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A46A578-5C45-1CD3-7269-E847917260B2}"/>
              </a:ext>
            </a:extLst>
          </p:cNvPr>
          <p:cNvSpPr txBox="1"/>
          <p:nvPr/>
        </p:nvSpPr>
        <p:spPr>
          <a:xfrm>
            <a:off x="7552261" y="763270"/>
            <a:ext cx="397092" cy="1824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2800" b="1">
                <a:solidFill>
                  <a:prstClr val="white"/>
                </a:solidFill>
                <a:latin typeface="Calibri"/>
              </a:rPr>
              <a:t>1</a:t>
            </a:r>
            <a:endParaRPr kumimoji="0" lang="de-CH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06F9F71-0B3C-6A62-2C41-E691B53F40F0}"/>
              </a:ext>
            </a:extLst>
          </p:cNvPr>
          <p:cNvSpPr txBox="1"/>
          <p:nvPr/>
        </p:nvSpPr>
        <p:spPr>
          <a:xfrm>
            <a:off x="7734294" y="763270"/>
            <a:ext cx="397092" cy="1824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2800" b="1">
                <a:solidFill>
                  <a:prstClr val="white"/>
                </a:solidFill>
                <a:latin typeface="Calibri"/>
              </a:rPr>
              <a:t>3</a:t>
            </a:r>
            <a:endParaRPr kumimoji="0" lang="de-CH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362C47A-F7D8-7915-AE56-0764740F84EF}"/>
              </a:ext>
            </a:extLst>
          </p:cNvPr>
          <p:cNvSpPr txBox="1"/>
          <p:nvPr/>
        </p:nvSpPr>
        <p:spPr>
          <a:xfrm>
            <a:off x="7459346" y="763270"/>
            <a:ext cx="210388" cy="445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8E5E299-651E-1093-1919-B04812B7B483}"/>
              </a:ext>
            </a:extLst>
          </p:cNvPr>
          <p:cNvSpPr txBox="1"/>
          <p:nvPr/>
        </p:nvSpPr>
        <p:spPr>
          <a:xfrm>
            <a:off x="7600616" y="2696635"/>
            <a:ext cx="283723" cy="34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1" i="0" u="none" strike="noStrike" kern="1200" cap="none" spc="0" normalizeH="0" baseline="0" noProof="0">
                <a:ln>
                  <a:noFill/>
                </a:ln>
                <a:solidFill>
                  <a:srgbClr val="781A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  <a:endParaRPr kumimoji="0" lang="de-CH" sz="2000" b="0" i="0" u="none" strike="noStrike" kern="1200" cap="none" spc="0" normalizeH="0" baseline="0" noProof="0">
              <a:ln>
                <a:noFill/>
              </a:ln>
              <a:solidFill>
                <a:srgbClr val="781A56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0C627C3-23C6-CC2B-917B-5FE38C63367C}"/>
              </a:ext>
            </a:extLst>
          </p:cNvPr>
          <p:cNvSpPr txBox="1"/>
          <p:nvPr/>
        </p:nvSpPr>
        <p:spPr>
          <a:xfrm>
            <a:off x="4987258" y="2700031"/>
            <a:ext cx="397092" cy="1824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9E6B7D2-3767-4388-1C0B-E3661EE848EA}"/>
              </a:ext>
            </a:extLst>
          </p:cNvPr>
          <p:cNvSpPr txBox="1"/>
          <p:nvPr/>
        </p:nvSpPr>
        <p:spPr>
          <a:xfrm>
            <a:off x="5172467" y="2700031"/>
            <a:ext cx="397092" cy="1824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88BA1C3-DCE9-9DCC-2661-4DCE5DF68FB7}"/>
              </a:ext>
            </a:extLst>
          </p:cNvPr>
          <p:cNvSpPr txBox="1"/>
          <p:nvPr/>
        </p:nvSpPr>
        <p:spPr>
          <a:xfrm>
            <a:off x="5350267" y="2700031"/>
            <a:ext cx="397092" cy="1824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de-CH" sz="2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137AF8-2B9D-0C4A-DFF9-83E3E80A4852}"/>
              </a:ext>
            </a:extLst>
          </p:cNvPr>
          <p:cNvSpPr txBox="1"/>
          <p:nvPr/>
        </p:nvSpPr>
        <p:spPr>
          <a:xfrm>
            <a:off x="5608500" y="2700031"/>
            <a:ext cx="397092" cy="1824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  <a:endParaRPr kumimoji="0" lang="de-CH" sz="2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09344C-2BDC-1009-7A41-7C6184668B1A}"/>
              </a:ext>
            </a:extLst>
          </p:cNvPr>
          <p:cNvSpPr txBox="1"/>
          <p:nvPr/>
        </p:nvSpPr>
        <p:spPr>
          <a:xfrm>
            <a:off x="4988240" y="3579862"/>
            <a:ext cx="198477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de-CH" sz="1000">
                <a:solidFill>
                  <a:srgbClr val="781A56"/>
                </a:solidFill>
                <a:latin typeface="Calibri"/>
                <a:cs typeface="Calibri Light" panose="020F0302020204030204" pitchFamily="34" charset="0"/>
              </a:rPr>
              <a:t>Vermögen in CHF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C5DEE32-547A-85C6-4C4F-22D0C99C01F7}"/>
              </a:ext>
            </a:extLst>
          </p:cNvPr>
          <p:cNvSpPr/>
          <p:nvPr/>
        </p:nvSpPr>
        <p:spPr>
          <a:xfrm>
            <a:off x="4982045" y="1714501"/>
            <a:ext cx="1456856" cy="9821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A3351AF-DCC5-CC1F-5AD6-AE06296A9ECA}"/>
              </a:ext>
            </a:extLst>
          </p:cNvPr>
          <p:cNvSpPr/>
          <p:nvPr/>
        </p:nvSpPr>
        <p:spPr>
          <a:xfrm>
            <a:off x="5024432" y="3041345"/>
            <a:ext cx="916546" cy="3876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BE2D2AD-F131-C22A-81AB-B8C7EE4425C3}"/>
              </a:ext>
            </a:extLst>
          </p:cNvPr>
          <p:cNvSpPr txBox="1"/>
          <p:nvPr/>
        </p:nvSpPr>
        <p:spPr>
          <a:xfrm>
            <a:off x="4988240" y="1865363"/>
            <a:ext cx="17292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de-DE" sz="1000">
                <a:solidFill>
                  <a:prstClr val="white"/>
                </a:solidFill>
                <a:latin typeface="Calibri"/>
                <a:cs typeface="Calibri Light" panose="020F0302020204030204" pitchFamily="34" charset="0"/>
              </a:rPr>
              <a:t>Deckungsgrad pendelte sich auf solidem Niveau ein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AC28C8F-4E67-6880-EED2-97447889355E}"/>
              </a:ext>
            </a:extLst>
          </p:cNvPr>
          <p:cNvSpPr/>
          <p:nvPr/>
        </p:nvSpPr>
        <p:spPr>
          <a:xfrm>
            <a:off x="7168008" y="1714501"/>
            <a:ext cx="1188674" cy="995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1127595-A1FE-C55E-4F13-7A81792BCB65}"/>
              </a:ext>
            </a:extLst>
          </p:cNvPr>
          <p:cNvSpPr txBox="1"/>
          <p:nvPr/>
        </p:nvSpPr>
        <p:spPr>
          <a:xfrm>
            <a:off x="7097155" y="2395943"/>
            <a:ext cx="17064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1" i="0" u="none" strike="noStrike" kern="1200" cap="none" spc="0" normalizeH="0" baseline="0" noProof="0">
                <a:ln>
                  <a:noFill/>
                </a:ln>
                <a:solidFill>
                  <a:srgbClr val="781A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Rentnerquote</a:t>
            </a:r>
            <a:br>
              <a:rPr kumimoji="0" lang="de-CH" sz="2000" b="1" i="0" u="none" strike="noStrike" kern="1200" cap="none" spc="0" normalizeH="0" baseline="0" noProof="0">
                <a:ln>
                  <a:noFill/>
                </a:ln>
                <a:solidFill>
                  <a:srgbClr val="781A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CH" sz="2000" b="1" i="0" u="none" strike="noStrike" kern="1200" cap="none" spc="0" normalizeH="0" baseline="0" noProof="0">
                <a:ln>
                  <a:noFill/>
                </a:ln>
                <a:solidFill>
                  <a:srgbClr val="781A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AF8E7F5-44B6-2BBE-0F0E-50CF5904CA66}"/>
              </a:ext>
            </a:extLst>
          </p:cNvPr>
          <p:cNvSpPr/>
          <p:nvPr/>
        </p:nvSpPr>
        <p:spPr>
          <a:xfrm>
            <a:off x="7168008" y="2986275"/>
            <a:ext cx="1188674" cy="44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8DB1BB6-4E54-6213-1135-A7E859545E30}"/>
              </a:ext>
            </a:extLst>
          </p:cNvPr>
          <p:cNvSpPr txBox="1"/>
          <p:nvPr/>
        </p:nvSpPr>
        <p:spPr>
          <a:xfrm>
            <a:off x="7097155" y="2395943"/>
            <a:ext cx="198477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de-CH" sz="2000" b="1">
                <a:solidFill>
                  <a:srgbClr val="781A56"/>
                </a:solidFill>
                <a:latin typeface="Calibri"/>
              </a:rPr>
              <a:t>Rentnerquote</a:t>
            </a:r>
            <a:br>
              <a:rPr kumimoji="0" lang="de-CH" sz="2000" b="1" i="0" u="none" strike="noStrike" kern="1200" cap="none" spc="0" normalizeH="0" baseline="0" noProof="0">
                <a:ln>
                  <a:noFill/>
                </a:ln>
                <a:solidFill>
                  <a:srgbClr val="781A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CH" sz="2000" b="1" i="0" u="none" strike="noStrike" kern="1200" cap="none" spc="0" normalizeH="0" baseline="0" noProof="0">
                <a:ln>
                  <a:noFill/>
                </a:ln>
                <a:solidFill>
                  <a:srgbClr val="781A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1</a:t>
            </a:r>
            <a:r>
              <a:rPr kumimoji="0" lang="sr-Latn-RS" sz="2000" b="1" i="0" u="none" strike="noStrike" kern="1200" cap="none" spc="0" normalizeH="0" baseline="0" noProof="0">
                <a:ln>
                  <a:noFill/>
                </a:ln>
                <a:solidFill>
                  <a:srgbClr val="781A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de-CH" sz="2000" b="1" i="0" u="none" strike="noStrike" kern="1200" cap="none" spc="0" normalizeH="0" baseline="0" noProof="0">
                <a:ln>
                  <a:noFill/>
                </a:ln>
                <a:solidFill>
                  <a:srgbClr val="781A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75CF6D5-4787-EE42-B99B-5E2CB3D19B5C}"/>
              </a:ext>
            </a:extLst>
          </p:cNvPr>
          <p:cNvSpPr txBox="1"/>
          <p:nvPr/>
        </p:nvSpPr>
        <p:spPr>
          <a:xfrm>
            <a:off x="7097155" y="1865363"/>
            <a:ext cx="198477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de-DE" sz="1000">
                <a:solidFill>
                  <a:srgbClr val="781A56"/>
                </a:solidFill>
                <a:latin typeface="Calibri"/>
                <a:cs typeface="Calibri Light" panose="020F0302020204030204" pitchFamily="34" charset="0"/>
              </a:rPr>
              <a:t>Rentneranzahl nimmt zu, doch im Marktvergleich noch immer tiefe Rentnerquote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B9D2A9E-834F-B365-4785-D7B15E9CD521}"/>
              </a:ext>
            </a:extLst>
          </p:cNvPr>
          <p:cNvSpPr txBox="1"/>
          <p:nvPr/>
        </p:nvSpPr>
        <p:spPr>
          <a:xfrm>
            <a:off x="7097155" y="2940358"/>
            <a:ext cx="198477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de-CH" sz="1000">
                <a:solidFill>
                  <a:srgbClr val="781A56"/>
                </a:solidFill>
                <a:cs typeface="Calibri Light" panose="020F0302020204030204" pitchFamily="34" charset="0"/>
              </a:rPr>
              <a:t>minimaler Anstieg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C3881F7-D26F-A4E4-0CDF-D426A9EAD5F6}"/>
              </a:ext>
            </a:extLst>
          </p:cNvPr>
          <p:cNvSpPr/>
          <p:nvPr/>
        </p:nvSpPr>
        <p:spPr>
          <a:xfrm>
            <a:off x="7089536" y="3429000"/>
            <a:ext cx="1092652" cy="960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12B76FC-6400-C8FD-041E-B070B7691424}"/>
              </a:ext>
            </a:extLst>
          </p:cNvPr>
          <p:cNvSpPr txBox="1"/>
          <p:nvPr/>
        </p:nvSpPr>
        <p:spPr>
          <a:xfrm>
            <a:off x="7097154" y="3579862"/>
            <a:ext cx="204684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0" i="0" u="none" strike="noStrike" kern="120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Maximale Verzinsung </a:t>
            </a:r>
            <a:r>
              <a:rPr kumimoji="0" lang="sr-Latn-RS" sz="1000" b="0" i="0" u="none" strike="noStrike" kern="120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2023</a:t>
            </a:r>
            <a:endParaRPr kumimoji="0" lang="de-CH" sz="1000" b="0" i="0" u="none" strike="noStrike" kern="1200" cap="none" spc="-2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453F6CF-F2A5-B150-2E44-2154DBF3A05C}"/>
              </a:ext>
            </a:extLst>
          </p:cNvPr>
          <p:cNvSpPr/>
          <p:nvPr/>
        </p:nvSpPr>
        <p:spPr>
          <a:xfrm>
            <a:off x="4926170" y="1115058"/>
            <a:ext cx="1524715" cy="5994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933A18C-7DCE-D308-8FC3-E92A0F8E074D}"/>
              </a:ext>
            </a:extLst>
          </p:cNvPr>
          <p:cNvSpPr/>
          <p:nvPr/>
        </p:nvSpPr>
        <p:spPr>
          <a:xfrm>
            <a:off x="7035085" y="1115058"/>
            <a:ext cx="1524715" cy="5994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C8FD089-AED5-778B-FD1F-7FA0858804A3}"/>
              </a:ext>
            </a:extLst>
          </p:cNvPr>
          <p:cNvSpPr/>
          <p:nvPr/>
        </p:nvSpPr>
        <p:spPr>
          <a:xfrm>
            <a:off x="4926170" y="0"/>
            <a:ext cx="1524715" cy="806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C7974D4-4195-502A-B447-31C441EEA554}"/>
              </a:ext>
            </a:extLst>
          </p:cNvPr>
          <p:cNvSpPr/>
          <p:nvPr/>
        </p:nvSpPr>
        <p:spPr>
          <a:xfrm>
            <a:off x="7035085" y="0"/>
            <a:ext cx="1524715" cy="806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63124B5-1E98-C226-A132-54FA0C564BAA}"/>
              </a:ext>
            </a:extLst>
          </p:cNvPr>
          <p:cNvSpPr txBox="1"/>
          <p:nvPr/>
        </p:nvSpPr>
        <p:spPr>
          <a:xfrm>
            <a:off x="7097154" y="728381"/>
            <a:ext cx="1984776" cy="480131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sr-Latn-R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</a:t>
            </a:r>
            <a:r>
              <a:rPr kumimoji="0" lang="sr-Latn-R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133</a:t>
            </a:r>
            <a:endParaRPr kumimoji="0" lang="de-C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4C61779-0C4E-E33B-9EE5-FC35760FF415}"/>
              </a:ext>
            </a:extLst>
          </p:cNvPr>
          <p:cNvSpPr txBox="1"/>
          <p:nvPr/>
        </p:nvSpPr>
        <p:spPr>
          <a:xfrm>
            <a:off x="7097154" y="1115058"/>
            <a:ext cx="1984776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Unternehmen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100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Ein Plus gegen</a:t>
            </a:r>
            <a:r>
              <a:rPr lang="de-CH" sz="100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über dem Vorjahr</a:t>
            </a:r>
            <a:endParaRPr kumimoji="0" lang="de-CH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3370E3-5462-9404-46D2-D269812F6E27}"/>
              </a:ext>
            </a:extLst>
          </p:cNvPr>
          <p:cNvSpPr txBox="1"/>
          <p:nvPr/>
        </p:nvSpPr>
        <p:spPr>
          <a:xfrm>
            <a:off x="4988240" y="728381"/>
            <a:ext cx="1984776" cy="48013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de-CH" sz="2800" b="1">
                <a:solidFill>
                  <a:prstClr val="black"/>
                </a:solidFill>
                <a:latin typeface="Calibri"/>
              </a:rPr>
              <a:t>14</a:t>
            </a:r>
            <a:r>
              <a:rPr lang="sr-Latn-RS" sz="2800" b="1">
                <a:solidFill>
                  <a:prstClr val="black"/>
                </a:solidFill>
                <a:latin typeface="Calibri"/>
              </a:rPr>
              <a:t>9</a:t>
            </a:r>
            <a:r>
              <a:rPr lang="de-CH" sz="2800" b="1">
                <a:solidFill>
                  <a:prstClr val="black"/>
                </a:solidFill>
                <a:latin typeface="Calibri"/>
              </a:rPr>
              <a:t>’</a:t>
            </a:r>
            <a:r>
              <a:rPr lang="sr-Latn-RS" sz="2800" b="1">
                <a:solidFill>
                  <a:prstClr val="black"/>
                </a:solidFill>
                <a:latin typeface="Calibri"/>
              </a:rPr>
              <a:t>738</a:t>
            </a:r>
            <a:endParaRPr lang="de-CH" sz="28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5C596E9-21ED-A7FA-ED47-6E01BF9AE584}"/>
              </a:ext>
            </a:extLst>
          </p:cNvPr>
          <p:cNvSpPr txBox="1"/>
          <p:nvPr/>
        </p:nvSpPr>
        <p:spPr>
          <a:xfrm>
            <a:off x="4988240" y="1115058"/>
            <a:ext cx="1984776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Aktive Versicherte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56347" algn="l"/>
              </a:tabLst>
              <a:defRPr/>
            </a:pPr>
            <a:r>
              <a:rPr kumimoji="0" lang="de-CH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Leichter Zuwachs gegenüber dem Vorjahr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B8684913-94E6-7B00-E098-9121395FBFE6}"/>
              </a:ext>
            </a:extLst>
          </p:cNvPr>
          <p:cNvSpPr/>
          <p:nvPr/>
        </p:nvSpPr>
        <p:spPr>
          <a:xfrm flipV="1">
            <a:off x="2817258" y="5143487"/>
            <a:ext cx="6326742" cy="1939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Bild 6">
            <a:extLst>
              <a:ext uri="{FF2B5EF4-FFF2-40B4-BE49-F238E27FC236}">
                <a16:creationId xmlns:a16="http://schemas.microsoft.com/office/drawing/2014/main" id="{51224FD6-31ED-9AFD-4C4E-0798CFA1179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377" y="259581"/>
            <a:ext cx="562698" cy="30385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537AF275-4BD3-E535-8F6C-3D4F29B92101}"/>
              </a:ext>
            </a:extLst>
          </p:cNvPr>
          <p:cNvSpPr txBox="1"/>
          <p:nvPr/>
        </p:nvSpPr>
        <p:spPr>
          <a:xfrm>
            <a:off x="5805626" y="2700031"/>
            <a:ext cx="397092" cy="445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  <a:endParaRPr kumimoji="0" lang="de-CH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E449D-D745-0D4C-4922-7F4F80093AB2}"/>
              </a:ext>
            </a:extLst>
          </p:cNvPr>
          <p:cNvSpPr txBox="1"/>
          <p:nvPr/>
        </p:nvSpPr>
        <p:spPr>
          <a:xfrm>
            <a:off x="5532219" y="2700031"/>
            <a:ext cx="224240" cy="445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endParaRPr kumimoji="0" lang="de-CH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49F7F57-295D-5FE1-14A3-19B996622C5D}"/>
              </a:ext>
            </a:extLst>
          </p:cNvPr>
          <p:cNvSpPr txBox="1"/>
          <p:nvPr/>
        </p:nvSpPr>
        <p:spPr>
          <a:xfrm>
            <a:off x="4988240" y="2664822"/>
            <a:ext cx="1984776" cy="480131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sr-Latn-RS" sz="2800" b="1">
                <a:solidFill>
                  <a:prstClr val="white"/>
                </a:solidFill>
                <a:latin typeface="Calibri"/>
              </a:rPr>
              <a:t>1</a:t>
            </a:r>
            <a:r>
              <a:rPr lang="de-CH" sz="2800" b="1">
                <a:solidFill>
                  <a:prstClr val="white"/>
                </a:solidFill>
                <a:latin typeface="Calibri"/>
              </a:rPr>
              <a:t>04,7%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4D737C3-B350-A315-12C4-F3E165CF4555}"/>
              </a:ext>
            </a:extLst>
          </p:cNvPr>
          <p:cNvSpPr txBox="1"/>
          <p:nvPr/>
        </p:nvSpPr>
        <p:spPr>
          <a:xfrm>
            <a:off x="5528233" y="4363720"/>
            <a:ext cx="286051" cy="445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endParaRPr kumimoji="0" lang="de-CH" sz="2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F04DD4-011E-B659-BDEF-4F42661A4D11}"/>
              </a:ext>
            </a:extLst>
          </p:cNvPr>
          <p:cNvSpPr txBox="1"/>
          <p:nvPr/>
        </p:nvSpPr>
        <p:spPr>
          <a:xfrm>
            <a:off x="2879325" y="4157380"/>
            <a:ext cx="1984776" cy="48013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5,</a:t>
            </a:r>
            <a:r>
              <a:rPr lang="sr-Latn-RS" sz="2800" b="1">
                <a:latin typeface="Calibri"/>
              </a:rPr>
              <a:t>7</a:t>
            </a: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2DAAF3-EC92-4492-594E-4335D54FC869}"/>
              </a:ext>
            </a:extLst>
          </p:cNvPr>
          <p:cNvSpPr txBox="1"/>
          <p:nvPr/>
        </p:nvSpPr>
        <p:spPr>
          <a:xfrm>
            <a:off x="2879325" y="4544057"/>
            <a:ext cx="1980639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de-CH" sz="1200">
                <a:solidFill>
                  <a:prstClr val="black"/>
                </a:solidFill>
                <a:latin typeface="Calibri"/>
                <a:cs typeface="Calibri Light" panose="020F0302020204030204" pitchFamily="34" charset="0"/>
              </a:rPr>
              <a:t>Netto-Rendite</a:t>
            </a:r>
            <a:b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</a:br>
            <a:r>
              <a:rPr lang="de-CH" sz="100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erfreuliche Entwicklung im Marktvergleich</a:t>
            </a:r>
            <a:endParaRPr kumimoji="0" lang="de-CH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57E827B-DAE2-F27A-93CC-ABAC8A005E58}"/>
              </a:ext>
            </a:extLst>
          </p:cNvPr>
          <p:cNvSpPr txBox="1"/>
          <p:nvPr/>
        </p:nvSpPr>
        <p:spPr>
          <a:xfrm>
            <a:off x="4988240" y="4330100"/>
            <a:ext cx="34464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de-CH" sz="2800" b="1">
                <a:solidFill>
                  <a:srgbClr val="781A56"/>
                </a:solidFill>
                <a:latin typeface="Calibri"/>
              </a:rPr>
              <a:t>&gt;</a:t>
            </a:r>
            <a:endParaRPr kumimoji="0" lang="de-CH" sz="2800" b="1" i="0" u="none" strike="noStrike" kern="1200" cap="none" spc="0" normalizeH="0" baseline="0" noProof="0">
              <a:ln>
                <a:noFill/>
              </a:ln>
              <a:solidFill>
                <a:srgbClr val="781A5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CC2EEA0-07C2-C248-348B-D1FAEA64F6DB}"/>
              </a:ext>
            </a:extLst>
          </p:cNvPr>
          <p:cNvSpPr txBox="1"/>
          <p:nvPr/>
        </p:nvSpPr>
        <p:spPr>
          <a:xfrm>
            <a:off x="4988240" y="4330100"/>
            <a:ext cx="1910796" cy="4801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de-CH" sz="2800" b="1">
                <a:solidFill>
                  <a:srgbClr val="781A56"/>
                </a:solidFill>
                <a:latin typeface="Calibri"/>
              </a:rPr>
              <a:t>&gt;19,0 </a:t>
            </a: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rgbClr val="781A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Mrd.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52CE7E0-CADF-28DD-444B-A067F9C173FB}"/>
              </a:ext>
            </a:extLst>
          </p:cNvPr>
          <p:cNvSpPr txBox="1"/>
          <p:nvPr/>
        </p:nvSpPr>
        <p:spPr>
          <a:xfrm>
            <a:off x="4988240" y="4716777"/>
            <a:ext cx="20390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CH" sz="1000">
                <a:solidFill>
                  <a:srgbClr val="781A5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Zunahme dank positiver Performance</a:t>
            </a:r>
          </a:p>
        </p:txBody>
      </p:sp>
    </p:spTree>
    <p:extLst>
      <p:ext uri="{BB962C8B-B14F-4D97-AF65-F5344CB8AC3E}">
        <p14:creationId xmlns:p14="http://schemas.microsoft.com/office/powerpoint/2010/main" val="409060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-1.94444E-6 -0.46543 " pathEditMode="relative" rAng="0" ptsTypes="AA">
                                      <p:cBhvr>
                                        <p:cTn id="20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27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-2.22222E-6 -0.46543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27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5679E-6 L -3.33333E-6 -0.4654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27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5679E-6 L -4.44444E-6 -0.46543 " pathEditMode="relative" rAng="0" ptsTypes="AA">
                                      <p:cBhvr>
                                        <p:cTn id="26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27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5679E-6 L 5.55556E-7 -0.4654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27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71605E-6 L -2.77778E-6 -0.26636 " pathEditMode="relative" rAng="0" ptsTypes="AA">
                                      <p:cBhvr>
                                        <p:cTn id="3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3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71605E-6 L 2.77778E-6 -0.26513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27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71605E-6 L -1.11111E-6 -0.2663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33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71605E-6 L 2.77778E-6 -0.26636 " pathEditMode="relative" rAng="0" ptsTypes="AA">
                                      <p:cBhvr>
                                        <p:cTn id="36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33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1605E-6 L -1.66667E-6 -0.2657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30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71605E-6 L 4.44444E-6 -0.26574 " pathEditMode="relative" rAng="0" ptsTypes="AA">
                                      <p:cBhvr>
                                        <p:cTn id="4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30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71605E-6 L -2.77778E-7 -0.26513 " pathEditMode="relative" rAng="0" ptsTypes="AA">
                                      <p:cBhvr>
                                        <p:cTn id="42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27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71605E-6 L -4.72222E-6 -0.26513 " pathEditMode="relative" rAng="0" ptsTypes="AA">
                                      <p:cBhvr>
                                        <p:cTn id="44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27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71605E-6 L -4.72222E-6 -0.2651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27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71605E-6 L 8.33333E-7 -0.26513 " pathEditMode="relative" rAng="0" ptsTypes="AA">
                                      <p:cBhvr>
                                        <p:cTn id="48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27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71605E-6 L 5.55556E-7 -0.26636 " pathEditMode="relative" rAng="0" ptsTypes="AA">
                                      <p:cBhvr>
                                        <p:cTn id="50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33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93827E-7 L 2.5E-6 -0.263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21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93827E-7 L 3.61111E-6 -0.26389 " pathEditMode="relative" rAng="0" ptsTypes="AA">
                                      <p:cBhvr>
                                        <p:cTn id="54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21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93827E-7 L -8.33333E-7 -0.26389 " pathEditMode="relative" rAng="0" ptsTypes="AA">
                                      <p:cBhvr>
                                        <p:cTn id="56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21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6 L -2.22222E-6 -0.1901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0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93827E-6 L -3.61111E-6 -0.19013 " pathEditMode="relative" rAng="0" ptsTypes="AA">
                                      <p:cBhvr>
                                        <p:cTn id="60" dur="1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0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93827E-7 L 5.55556E-7 -0.26389 " pathEditMode="relative" rAng="0" ptsTypes="AA">
                                      <p:cBhvr>
                                        <p:cTn id="6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21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5679E-6 L 2.77778E-7 -0.46543 " pathEditMode="relative" rAng="0" ptsTypes="AA">
                                      <p:cBhvr>
                                        <p:cTn id="6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27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5679E-6 L 4.44444E-6 -0.4654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9" grpId="0"/>
      <p:bldP spid="18" grpId="0"/>
      <p:bldP spid="26" grpId="0"/>
      <p:bldP spid="27" grpId="0"/>
      <p:bldP spid="19" grpId="0"/>
      <p:bldP spid="22" grpId="0"/>
      <p:bldP spid="67" grpId="0" animBg="1"/>
      <p:bldP spid="73" grpId="0"/>
      <p:bldP spid="74" grpId="0"/>
      <p:bldP spid="37" grpId="0"/>
      <p:bldP spid="38" grpId="0"/>
      <p:bldP spid="36" grpId="0"/>
      <p:bldP spid="39" grpId="0"/>
      <p:bldP spid="40" grpId="0"/>
      <p:bldP spid="41" grpId="0"/>
      <p:bldP spid="46" grpId="0"/>
      <p:bldP spid="47" grpId="0"/>
      <p:bldP spid="50" grpId="0"/>
      <p:bldP spid="54" grpId="0"/>
      <p:bldP spid="55" grpId="0"/>
      <p:bldP spid="60" grpId="0"/>
      <p:bldP spid="61" grpId="0"/>
      <p:bldP spid="65" grpId="0"/>
      <p:bldP spid="7" grpId="0"/>
      <p:bldP spid="58" grpId="0" animBg="1"/>
      <p:bldP spid="48" grpId="0" animBg="1"/>
      <p:bldP spid="44" grpId="0" animBg="1"/>
      <p:bldP spid="52" grpId="0" animBg="1"/>
      <p:bldP spid="30" grpId="0" animBg="1"/>
      <p:bldP spid="6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3248&quot;/&gt;&lt;CPresentation id=&quot;1&quot;&gt;&lt;m_precDefaultNumber/&gt;&lt;m_precDefaultPercent/&gt;&lt;m_precDefaultDate/&gt;&lt;m_precDefaultYear&gt;&lt;m_bNumberIsYear val=&quot;0&quot;/&gt;&lt;m_strFormatTime&gt;%Y&lt;/m_strFormatTime&gt;&lt;/m_precDefaultYear&gt;&lt;m_precDefaultQuarter&gt;&lt;m_bNumberIsYear val=&quot;0&quot;/&gt;&lt;m_strFormatTime&gt;Q%5&lt;/m_strFormatTime&gt;&lt;/m_precDefaultQuarter&gt;&lt;m_precDefaultMonth/&gt;&lt;m_precDefaultWeek/&gt;&lt;m_precDefaultDay&gt;&lt;m_bNumberIsYear val=&quot;0&quot;/&gt;&lt;m_strFormatTime&gt;%#d&lt;/m_strFormatTime&gt;&lt;/m_precDefaultDay&gt;&lt;m_mruColor&gt;&lt;m_vecMRU length=&quot;0&quot;/&gt;&lt;/m_mruColor&gt;&lt;/CPresentation&gt;&lt;/root&gt;"/>
  <p:tag name="THINKCELLUNDODONOTDELETE" val="0"/>
</p:tagLst>
</file>

<file path=ppt/theme/theme1.xml><?xml version="1.0" encoding="utf-8"?>
<a:theme xmlns:a="http://schemas.openxmlformats.org/drawingml/2006/main" name="Titelfolien">
  <a:themeElements>
    <a:clrScheme name="Benutzerdefiniert 2">
      <a:dk1>
        <a:sysClr val="windowText" lastClr="000000"/>
      </a:dk1>
      <a:lt1>
        <a:sysClr val="window" lastClr="FFFFFF"/>
      </a:lt1>
      <a:dk2>
        <a:srgbClr val="781A56"/>
      </a:dk2>
      <a:lt2>
        <a:srgbClr val="808080"/>
      </a:lt2>
      <a:accent1>
        <a:srgbClr val="946380"/>
      </a:accent1>
      <a:accent2>
        <a:srgbClr val="BB99AD"/>
      </a:accent2>
      <a:accent3>
        <a:srgbClr val="E6CC41"/>
      </a:accent3>
      <a:accent4>
        <a:srgbClr val="C1BC44"/>
      </a:accent4>
      <a:accent5>
        <a:srgbClr val="4E7F75"/>
      </a:accent5>
      <a:accent6>
        <a:srgbClr val="6CABBA"/>
      </a:accent6>
      <a:hlink>
        <a:srgbClr val="8B914B"/>
      </a:hlink>
      <a:folHlink>
        <a:srgbClr val="6CABBA"/>
      </a:folHlink>
    </a:clrScheme>
    <a:fontScheme name="Custom 1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95000"/>
          </a:schemeClr>
        </a:solidFill>
        <a:ln w="9525" algn="ctr">
          <a:noFill/>
          <a:round/>
          <a:headEnd/>
          <a:tailEnd/>
        </a:ln>
      </a:spPr>
      <a:bodyPr wrap="none" rtlCol="0" anchor="ctr">
        <a:normAutofit/>
      </a:bodyPr>
      <a:lstStyle>
        <a:defPPr algn="ctr" defTabSz="914400">
          <a:defRPr sz="1400" b="1" dirty="0"/>
        </a:defPPr>
      </a:lst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1" id="{ABEBD629-4292-4E5F-9EA5-43173572AD14}" vid="{F8DA4268-B923-429D-8B99-8DF43F9B0B90}"/>
    </a:ext>
  </a:extLst>
</a:theme>
</file>

<file path=ppt/theme/theme2.xml><?xml version="1.0" encoding="utf-8"?>
<a:theme xmlns:a="http://schemas.openxmlformats.org/drawingml/2006/main" name="1_Titelfolien">
  <a:themeElements>
    <a:clrScheme name="Benutzerdefiniert 2">
      <a:dk1>
        <a:sysClr val="windowText" lastClr="000000"/>
      </a:dk1>
      <a:lt1>
        <a:sysClr val="window" lastClr="FFFFFF"/>
      </a:lt1>
      <a:dk2>
        <a:srgbClr val="781A56"/>
      </a:dk2>
      <a:lt2>
        <a:srgbClr val="808080"/>
      </a:lt2>
      <a:accent1>
        <a:srgbClr val="946380"/>
      </a:accent1>
      <a:accent2>
        <a:srgbClr val="BB99AD"/>
      </a:accent2>
      <a:accent3>
        <a:srgbClr val="E6CC41"/>
      </a:accent3>
      <a:accent4>
        <a:srgbClr val="C1BC44"/>
      </a:accent4>
      <a:accent5>
        <a:srgbClr val="4E7F75"/>
      </a:accent5>
      <a:accent6>
        <a:srgbClr val="6CABBA"/>
      </a:accent6>
      <a:hlink>
        <a:srgbClr val="8B914B"/>
      </a:hlink>
      <a:folHlink>
        <a:srgbClr val="6CABBA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95000"/>
          </a:schemeClr>
        </a:solidFill>
        <a:ln w="9525" algn="ctr">
          <a:noFill/>
          <a:round/>
          <a:headEnd/>
          <a:tailEnd/>
        </a:ln>
      </a:spPr>
      <a:bodyPr wrap="none" rtlCol="0" anchor="ctr">
        <a:normAutofit/>
      </a:bodyPr>
      <a:lstStyle>
        <a:defPPr algn="ctr" defTabSz="914400">
          <a:defRPr sz="1400" b="1" dirty="0"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1" id="{ABEBD629-4292-4E5F-9EA5-43173572AD14}" vid="{F8DA4268-B923-429D-8B99-8DF43F9B0B90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1bf5571-7a12-4232-85a3-a62c6188c7e5"/>
    <lcf76f155ced4ddcb4097134ff3c332f xmlns="b3fb65ee-75ca-4ea0-93f5-0574a251b747">
      <Terms xmlns="http://schemas.microsoft.com/office/infopath/2007/PartnerControls"/>
    </lcf76f155ced4ddcb4097134ff3c332f>
    <SharedWithUsers xmlns="61bf5571-7a12-4232-85a3-a62c6188c7e5">
      <UserInfo>
        <DisplayName>Beatrice Stadler (Contractor)</DisplayName>
        <AccountId>23</AccountId>
        <AccountType/>
      </UserInfo>
      <UserInfo>
        <DisplayName>Werner Wüthrich</DisplayName>
        <AccountId>22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D43B66AD9C10945AFA53DB1886377C5" ma:contentTypeVersion="17" ma:contentTypeDescription="Ein neues Dokument erstellen." ma:contentTypeScope="" ma:versionID="6f90eb10230fe37c637fc9f994a2c4b0">
  <xsd:schema xmlns:xsd="http://www.w3.org/2001/XMLSchema" xmlns:xs="http://www.w3.org/2001/XMLSchema" xmlns:p="http://schemas.microsoft.com/office/2006/metadata/properties" xmlns:ns2="b3fb65ee-75ca-4ea0-93f5-0574a251b747" xmlns:ns3="61bf5571-7a12-4232-85a3-a62c6188c7e5" targetNamespace="http://schemas.microsoft.com/office/2006/metadata/properties" ma:root="true" ma:fieldsID="7ca51e234184e5f4050b1bfa7bbb9a85" ns2:_="" ns3:_="">
    <xsd:import namespace="b3fb65ee-75ca-4ea0-93f5-0574a251b747"/>
    <xsd:import namespace="61bf5571-7a12-4232-85a3-a62c6188c7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fb65ee-75ca-4ea0-93f5-0574a251b7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ildmarkierungen" ma:readOnly="false" ma:fieldId="{5cf76f15-5ced-4ddc-b409-7134ff3c332f}" ma:taxonomyMulti="true" ma:sspId="9e6b5e02-0677-4c27-9555-d893996d86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bf5571-7a12-4232-85a3-a62c6188c7e5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d9c30687-848a-4f92-a194-0c7f740f3972}" ma:internalName="TaxCatchAll" ma:showField="CatchAllData" ma:web="61bf5571-7a12-4232-85a3-a62c6188c7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FDC47A-BEC7-46C6-84EA-CD662ED576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B02695-5D2C-443B-B02B-210E5B2FCB3B}">
  <ds:schemaRefs>
    <ds:schemaRef ds:uri="b3fb65ee-75ca-4ea0-93f5-0574a251b747"/>
    <ds:schemaRef ds:uri="61bf5571-7a12-4232-85a3-a62c6188c7e5"/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339A9681-3B53-41D0-B090-FDBC2587F6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fb65ee-75ca-4ea0-93f5-0574a251b747"/>
    <ds:schemaRef ds:uri="61bf5571-7a12-4232-85a3-a62c6188c7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Vita Template 2304</Template>
  <TotalTime>0</TotalTime>
  <Words>552</Words>
  <Application>Microsoft Office PowerPoint</Application>
  <PresentationFormat>Bildschirmpräsentation (16:9)</PresentationFormat>
  <Paragraphs>233</Paragraphs>
  <Slides>11</Slides>
  <Notes>8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Symbol</vt:lpstr>
      <vt:lpstr>Symbol,Sans-Serif</vt:lpstr>
      <vt:lpstr>Titelfolien</vt:lpstr>
      <vt:lpstr>1_Titelfolien</vt:lpstr>
      <vt:lpstr>Von der Pflicht zur Kür – Praxisbeispiele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Vielen Dank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Berufliche Vorsorge für alle,  die noch viel vorhaben</dc:title>
  <dc:creator>Beatrice Stadler (Contractor)</dc:creator>
  <cp:lastModifiedBy>Andrea Barmettler</cp:lastModifiedBy>
  <cp:revision>10</cp:revision>
  <cp:lastPrinted>2023-07-17T13:39:47Z</cp:lastPrinted>
  <dcterms:created xsi:type="dcterms:W3CDTF">2023-05-10T14:23:40Z</dcterms:created>
  <dcterms:modified xsi:type="dcterms:W3CDTF">2024-03-27T15:17:37Z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ata Classification String">
    <vt:lpwstr>Öffentlich</vt:lpwstr>
  </property>
  <property fmtid="{D5CDD505-2E9C-101B-9397-08002B2CF9AE}" pid="3" name="Data Classification Identifier">
    <vt:lpwstr>fb6601061625e984f14f07c4d3ff232338d4c383</vt:lpwstr>
  </property>
  <property fmtid="{D5CDD505-2E9C-101B-9397-08002B2CF9AE}" pid="4" name="MSIP_Label_9a7ed875-cb67-40d7-9ea6-a804b08b1148_Enabled">
    <vt:lpwstr>true</vt:lpwstr>
  </property>
  <property fmtid="{D5CDD505-2E9C-101B-9397-08002B2CF9AE}" pid="5" name="MSIP_Label_9a7ed875-cb67-40d7-9ea6-a804b08b1148_SetDate">
    <vt:lpwstr>2023-05-02T09:18:17Z</vt:lpwstr>
  </property>
  <property fmtid="{D5CDD505-2E9C-101B-9397-08002B2CF9AE}" pid="6" name="MSIP_Label_9a7ed875-cb67-40d7-9ea6-a804b08b1148_Method">
    <vt:lpwstr>Privileged</vt:lpwstr>
  </property>
  <property fmtid="{D5CDD505-2E9C-101B-9397-08002B2CF9AE}" pid="7" name="MSIP_Label_9a7ed875-cb67-40d7-9ea6-a804b08b1148_Name">
    <vt:lpwstr>9a7ed875-cb67-40d7-9ea6-a804b08b1148</vt:lpwstr>
  </property>
  <property fmtid="{D5CDD505-2E9C-101B-9397-08002B2CF9AE}" pid="8" name="MSIP_Label_9a7ed875-cb67-40d7-9ea6-a804b08b1148_SiteId">
    <vt:lpwstr>473672ba-cd07-4371-a2ae-788b4c61840e</vt:lpwstr>
  </property>
  <property fmtid="{D5CDD505-2E9C-101B-9397-08002B2CF9AE}" pid="9" name="MSIP_Label_9a7ed875-cb67-40d7-9ea6-a804b08b1148_ContentBits">
    <vt:lpwstr>0</vt:lpwstr>
  </property>
  <property fmtid="{D5CDD505-2E9C-101B-9397-08002B2CF9AE}" pid="10" name="ContentTypeId">
    <vt:lpwstr>0x010100AD43B66AD9C10945AFA53DB1886377C5</vt:lpwstr>
  </property>
  <property fmtid="{D5CDD505-2E9C-101B-9397-08002B2CF9AE}" pid="11" name="MediaServiceImageTags">
    <vt:lpwstr/>
  </property>
</Properties>
</file>